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69"/>
  </p:notesMasterIdLst>
  <p:sldIdLst>
    <p:sldId id="256" r:id="rId2"/>
    <p:sldId id="257" r:id="rId3"/>
    <p:sldId id="258" r:id="rId4"/>
    <p:sldId id="259" r:id="rId5"/>
    <p:sldId id="260" r:id="rId6"/>
    <p:sldId id="261" r:id="rId7"/>
    <p:sldId id="262" r:id="rId8"/>
    <p:sldId id="263" r:id="rId9"/>
    <p:sldId id="264" r:id="rId10"/>
    <p:sldId id="265" r:id="rId11"/>
    <p:sldId id="266" r:id="rId12"/>
    <p:sldId id="273" r:id="rId13"/>
    <p:sldId id="274" r:id="rId14"/>
    <p:sldId id="267" r:id="rId15"/>
    <p:sldId id="268" r:id="rId16"/>
    <p:sldId id="275" r:id="rId17"/>
    <p:sldId id="276" r:id="rId18"/>
    <p:sldId id="277" r:id="rId19"/>
    <p:sldId id="278" r:id="rId20"/>
    <p:sldId id="279" r:id="rId21"/>
    <p:sldId id="269" r:id="rId22"/>
    <p:sldId id="280" r:id="rId23"/>
    <p:sldId id="281" r:id="rId24"/>
    <p:sldId id="270" r:id="rId25"/>
    <p:sldId id="271" r:id="rId26"/>
    <p:sldId id="282" r:id="rId27"/>
    <p:sldId id="283" r:id="rId28"/>
    <p:sldId id="272" r:id="rId29"/>
    <p:sldId id="284" r:id="rId30"/>
    <p:sldId id="285" r:id="rId31"/>
    <p:sldId id="286" r:id="rId32"/>
    <p:sldId id="287" r:id="rId33"/>
    <p:sldId id="288" r:id="rId34"/>
    <p:sldId id="289" r:id="rId35"/>
    <p:sldId id="315" r:id="rId36"/>
    <p:sldId id="290" r:id="rId37"/>
    <p:sldId id="293" r:id="rId38"/>
    <p:sldId id="294" r:id="rId39"/>
    <p:sldId id="295" r:id="rId40"/>
    <p:sldId id="291" r:id="rId41"/>
    <p:sldId id="292" r:id="rId42"/>
    <p:sldId id="296" r:id="rId43"/>
    <p:sldId id="297" r:id="rId44"/>
    <p:sldId id="298" r:id="rId45"/>
    <p:sldId id="316" r:id="rId46"/>
    <p:sldId id="322" r:id="rId47"/>
    <p:sldId id="299" r:id="rId48"/>
    <p:sldId id="300" r:id="rId49"/>
    <p:sldId id="301" r:id="rId50"/>
    <p:sldId id="302" r:id="rId51"/>
    <p:sldId id="303" r:id="rId52"/>
    <p:sldId id="317" r:id="rId53"/>
    <p:sldId id="304" r:id="rId54"/>
    <p:sldId id="305" r:id="rId55"/>
    <p:sldId id="318" r:id="rId56"/>
    <p:sldId id="319" r:id="rId57"/>
    <p:sldId id="320" r:id="rId58"/>
    <p:sldId id="306" r:id="rId59"/>
    <p:sldId id="307" r:id="rId60"/>
    <p:sldId id="308" r:id="rId61"/>
    <p:sldId id="309" r:id="rId62"/>
    <p:sldId id="310" r:id="rId63"/>
    <p:sldId id="311" r:id="rId64"/>
    <p:sldId id="312" r:id="rId65"/>
    <p:sldId id="313" r:id="rId66"/>
    <p:sldId id="314" r:id="rId67"/>
    <p:sldId id="321" r:id="rId6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62" y="121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966EC6-1486-42D8-A81C-19BC52A7BFAD}" type="datetimeFigureOut">
              <a:rPr lang="es-MX" smtClean="0"/>
              <a:pPr/>
              <a:t>15/08/2013</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C97568-C553-4479-B1CC-674070AEEAD4}" type="slidenum">
              <a:rPr lang="es-MX" smtClean="0"/>
              <a:pPr/>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8" name="27 Marcador de fecha"/>
          <p:cNvSpPr>
            <a:spLocks noGrp="1"/>
          </p:cNvSpPr>
          <p:nvPr>
            <p:ph type="dt" sz="half" idx="10"/>
          </p:nvPr>
        </p:nvSpPr>
        <p:spPr/>
        <p:txBody>
          <a:bodyPr/>
          <a:lstStyle>
            <a:extLst/>
          </a:lstStyle>
          <a:p>
            <a:fld id="{130B22E9-D92E-4242-BA7A-FCC8818A184C}" type="datetime1">
              <a:rPr lang="es-MX" smtClean="0"/>
              <a:pPr/>
              <a:t>15/08/2013</a:t>
            </a:fld>
            <a:endParaRPr lang="es-MX"/>
          </a:p>
        </p:txBody>
      </p:sp>
      <p:sp>
        <p:nvSpPr>
          <p:cNvPr id="17" name="16 Marcador de pie de página"/>
          <p:cNvSpPr>
            <a:spLocks noGrp="1"/>
          </p:cNvSpPr>
          <p:nvPr>
            <p:ph type="ftr" sz="quarter" idx="11"/>
          </p:nvPr>
        </p:nvSpPr>
        <p:spPr/>
        <p:txBody>
          <a:bodyPr/>
          <a:lstStyle>
            <a:extLst/>
          </a:lstStyle>
          <a:p>
            <a:r>
              <a:rPr lang="es-MX" smtClean="0"/>
              <a:t>Lógicas no clásicas. Filosofía de la lógica</a:t>
            </a:r>
            <a:endParaRPr lang="es-MX"/>
          </a:p>
        </p:txBody>
      </p:sp>
      <p:sp>
        <p:nvSpPr>
          <p:cNvPr id="29" name="28 Marcador de número de diapositiva"/>
          <p:cNvSpPr>
            <a:spLocks noGrp="1"/>
          </p:cNvSpPr>
          <p:nvPr>
            <p:ph type="sldNum" sz="quarter" idx="12"/>
          </p:nvPr>
        </p:nvSpPr>
        <p:spPr/>
        <p:txBody>
          <a:bodyPr/>
          <a:lstStyle>
            <a:extLst/>
          </a:lstStyle>
          <a:p>
            <a:fld id="{D7BFAF56-1626-44CB-84E5-FB7842295B74}" type="slidenum">
              <a:rPr lang="es-MX" smtClean="0"/>
              <a:pPr/>
              <a:t>‹Nº›</a:t>
            </a:fld>
            <a:endParaRPr lang="es-MX"/>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52A81A4-24E6-4932-9BAA-8C35C93C73C2}" type="datetime1">
              <a:rPr lang="es-MX" smtClean="0"/>
              <a:pPr/>
              <a:t>15/08/2013</a:t>
            </a:fld>
            <a:endParaRPr lang="es-MX"/>
          </a:p>
        </p:txBody>
      </p:sp>
      <p:sp>
        <p:nvSpPr>
          <p:cNvPr id="5" name="4 Marcador de pie de página"/>
          <p:cNvSpPr>
            <a:spLocks noGrp="1"/>
          </p:cNvSpPr>
          <p:nvPr>
            <p:ph type="ftr" sz="quarter" idx="11"/>
          </p:nvPr>
        </p:nvSpPr>
        <p:spPr/>
        <p:txBody>
          <a:bodyPr/>
          <a:lstStyle>
            <a:extLst/>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extLst/>
          </a:lstStyle>
          <a:p>
            <a:fld id="{D7BFAF56-1626-44CB-84E5-FB7842295B74}"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26C154E-1BAF-4560-BF7E-39E828547743}" type="datetime1">
              <a:rPr lang="es-MX" smtClean="0"/>
              <a:pPr/>
              <a:t>15/08/2013</a:t>
            </a:fld>
            <a:endParaRPr lang="es-MX"/>
          </a:p>
        </p:txBody>
      </p:sp>
      <p:sp>
        <p:nvSpPr>
          <p:cNvPr id="5" name="4 Marcador de pie de página"/>
          <p:cNvSpPr>
            <a:spLocks noGrp="1"/>
          </p:cNvSpPr>
          <p:nvPr>
            <p:ph type="ftr" sz="quarter" idx="11"/>
          </p:nvPr>
        </p:nvSpPr>
        <p:spPr/>
        <p:txBody>
          <a:bodyPr/>
          <a:lstStyle>
            <a:extLst/>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extLst/>
          </a:lstStyle>
          <a:p>
            <a:fld id="{D7BFAF56-1626-44CB-84E5-FB7842295B74}"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extLst/>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extLst/>
          </a:lstStyle>
          <a:p>
            <a:fld id="{D7BFAF56-1626-44CB-84E5-FB7842295B74}"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9EDCDF90-9AC7-4529-8339-B3F560CB2C65}" type="datetime1">
              <a:rPr lang="es-MX" smtClean="0"/>
              <a:pPr/>
              <a:t>15/08/2013</a:t>
            </a:fld>
            <a:endParaRPr lang="es-MX"/>
          </a:p>
        </p:txBody>
      </p:sp>
      <p:sp>
        <p:nvSpPr>
          <p:cNvPr id="5" name="4 Marcador de pie de página"/>
          <p:cNvSpPr>
            <a:spLocks noGrp="1"/>
          </p:cNvSpPr>
          <p:nvPr>
            <p:ph type="ftr" sz="quarter" idx="11"/>
          </p:nvPr>
        </p:nvSpPr>
        <p:spPr/>
        <p:txBody>
          <a:bodyPr/>
          <a:lstStyle>
            <a:extLst/>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extLst/>
          </a:lstStyle>
          <a:p>
            <a:fld id="{D7BFAF56-1626-44CB-84E5-FB7842295B74}" type="slidenum">
              <a:rPr lang="es-MX" smtClean="0"/>
              <a:pPr/>
              <a:t>‹Nº›</a:t>
            </a:fld>
            <a:endParaRPr lang="es-MX"/>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D75C3326-D4A2-4499-A89A-32F741828294}" type="datetime1">
              <a:rPr lang="es-MX" smtClean="0"/>
              <a:pPr/>
              <a:t>15/08/2013</a:t>
            </a:fld>
            <a:endParaRPr lang="es-MX"/>
          </a:p>
        </p:txBody>
      </p:sp>
      <p:sp>
        <p:nvSpPr>
          <p:cNvPr id="6" name="5 Marcador de pie de página"/>
          <p:cNvSpPr>
            <a:spLocks noGrp="1"/>
          </p:cNvSpPr>
          <p:nvPr>
            <p:ph type="ftr" sz="quarter" idx="11"/>
          </p:nvPr>
        </p:nvSpPr>
        <p:spPr/>
        <p:txBody>
          <a:bodyPr/>
          <a:lstStyle>
            <a:extLst/>
          </a:lstStyle>
          <a:p>
            <a:r>
              <a:rPr lang="es-MX" smtClean="0"/>
              <a:t>Lógicas no clásicas. Filosofía de la lógica</a:t>
            </a:r>
            <a:endParaRPr lang="es-MX"/>
          </a:p>
        </p:txBody>
      </p:sp>
      <p:sp>
        <p:nvSpPr>
          <p:cNvPr id="7" name="6 Marcador de número de diapositiva"/>
          <p:cNvSpPr>
            <a:spLocks noGrp="1"/>
          </p:cNvSpPr>
          <p:nvPr>
            <p:ph type="sldNum" sz="quarter" idx="12"/>
          </p:nvPr>
        </p:nvSpPr>
        <p:spPr/>
        <p:txBody>
          <a:bodyPr/>
          <a:lstStyle>
            <a:extLst/>
          </a:lstStyle>
          <a:p>
            <a:fld id="{D7BFAF56-1626-44CB-84E5-FB7842295B74}"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B938208D-99E2-4202-AF24-40C0F1FBAEA8}" type="datetime1">
              <a:rPr lang="es-MX" smtClean="0"/>
              <a:pPr/>
              <a:t>15/08/2013</a:t>
            </a:fld>
            <a:endParaRPr lang="es-MX"/>
          </a:p>
        </p:txBody>
      </p:sp>
      <p:sp>
        <p:nvSpPr>
          <p:cNvPr id="8" name="7 Marcador de pie de página"/>
          <p:cNvSpPr>
            <a:spLocks noGrp="1"/>
          </p:cNvSpPr>
          <p:nvPr>
            <p:ph type="ftr" sz="quarter" idx="11"/>
          </p:nvPr>
        </p:nvSpPr>
        <p:spPr/>
        <p:txBody>
          <a:bodyPr/>
          <a:lstStyle>
            <a:extLst/>
          </a:lstStyle>
          <a:p>
            <a:r>
              <a:rPr lang="es-MX" smtClean="0"/>
              <a:t>Lógicas no clásicas. Filosofía de la lógica</a:t>
            </a:r>
            <a:endParaRPr lang="es-MX"/>
          </a:p>
        </p:txBody>
      </p:sp>
      <p:sp>
        <p:nvSpPr>
          <p:cNvPr id="9" name="8 Marcador de número de diapositiva"/>
          <p:cNvSpPr>
            <a:spLocks noGrp="1"/>
          </p:cNvSpPr>
          <p:nvPr>
            <p:ph type="sldNum" sz="quarter" idx="12"/>
          </p:nvPr>
        </p:nvSpPr>
        <p:spPr/>
        <p:txBody>
          <a:bodyPr/>
          <a:lstStyle>
            <a:extLst/>
          </a:lstStyle>
          <a:p>
            <a:fld id="{D7BFAF56-1626-44CB-84E5-FB7842295B74}" type="slidenum">
              <a:rPr lang="es-MX" smtClean="0"/>
              <a:pPr/>
              <a:t>‹Nº›</a:t>
            </a:fld>
            <a:endParaRPr lang="es-MX"/>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12BFBBED-30FE-41FE-86FF-53D105A02AE5}" type="datetime1">
              <a:rPr lang="es-MX" smtClean="0"/>
              <a:pPr/>
              <a:t>15/08/2013</a:t>
            </a:fld>
            <a:endParaRPr lang="es-MX"/>
          </a:p>
        </p:txBody>
      </p:sp>
      <p:sp>
        <p:nvSpPr>
          <p:cNvPr id="4" name="3 Marcador de pie de página"/>
          <p:cNvSpPr>
            <a:spLocks noGrp="1"/>
          </p:cNvSpPr>
          <p:nvPr>
            <p:ph type="ftr" sz="quarter" idx="11"/>
          </p:nvPr>
        </p:nvSpPr>
        <p:spPr/>
        <p:txBody>
          <a:bodyPr/>
          <a:lstStyle>
            <a:extLst/>
          </a:lstStyle>
          <a:p>
            <a:r>
              <a:rPr lang="es-MX" smtClean="0"/>
              <a:t>Lógicas no clásicas. Filosofía de la lógica</a:t>
            </a:r>
            <a:endParaRPr lang="es-MX"/>
          </a:p>
        </p:txBody>
      </p:sp>
      <p:sp>
        <p:nvSpPr>
          <p:cNvPr id="5" name="4 Marcador de número de diapositiva"/>
          <p:cNvSpPr>
            <a:spLocks noGrp="1"/>
          </p:cNvSpPr>
          <p:nvPr>
            <p:ph type="sldNum" sz="quarter" idx="12"/>
          </p:nvPr>
        </p:nvSpPr>
        <p:spPr/>
        <p:txBody>
          <a:bodyPr/>
          <a:lstStyle>
            <a:extLst/>
          </a:lstStyle>
          <a:p>
            <a:fld id="{D7BFAF56-1626-44CB-84E5-FB7842295B74}"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CD56B417-D4CD-41C1-A2E3-B572AC8C162B}" type="datetime1">
              <a:rPr lang="es-MX" smtClean="0"/>
              <a:pPr/>
              <a:t>15/08/2013</a:t>
            </a:fld>
            <a:endParaRPr lang="es-MX"/>
          </a:p>
        </p:txBody>
      </p:sp>
      <p:sp>
        <p:nvSpPr>
          <p:cNvPr id="3" name="2 Marcador de pie de página"/>
          <p:cNvSpPr>
            <a:spLocks noGrp="1"/>
          </p:cNvSpPr>
          <p:nvPr>
            <p:ph type="ftr" sz="quarter" idx="11"/>
          </p:nvPr>
        </p:nvSpPr>
        <p:spPr/>
        <p:txBody>
          <a:bodyPr/>
          <a:lstStyle>
            <a:extLst/>
          </a:lstStyle>
          <a:p>
            <a:r>
              <a:rPr lang="es-MX" smtClean="0"/>
              <a:t>Lógicas no clásicas. Filosofía de la lógica</a:t>
            </a:r>
            <a:endParaRPr lang="es-MX"/>
          </a:p>
        </p:txBody>
      </p:sp>
      <p:sp>
        <p:nvSpPr>
          <p:cNvPr id="4" name="3 Marcador de número de diapositiva"/>
          <p:cNvSpPr>
            <a:spLocks noGrp="1"/>
          </p:cNvSpPr>
          <p:nvPr>
            <p:ph type="sldNum" sz="quarter" idx="12"/>
          </p:nvPr>
        </p:nvSpPr>
        <p:spPr/>
        <p:txBody>
          <a:bodyPr/>
          <a:lstStyle>
            <a:extLst/>
          </a:lstStyle>
          <a:p>
            <a:fld id="{D7BFAF56-1626-44CB-84E5-FB7842295B74}"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0B3F69C7-0F88-4175-85DB-AB04CBB6B007}" type="datetime1">
              <a:rPr lang="es-MX" smtClean="0"/>
              <a:pPr/>
              <a:t>15/08/2013</a:t>
            </a:fld>
            <a:endParaRPr lang="es-MX"/>
          </a:p>
        </p:txBody>
      </p:sp>
      <p:sp>
        <p:nvSpPr>
          <p:cNvPr id="6" name="5 Marcador de pie de página"/>
          <p:cNvSpPr>
            <a:spLocks noGrp="1"/>
          </p:cNvSpPr>
          <p:nvPr>
            <p:ph type="ftr" sz="quarter" idx="11"/>
          </p:nvPr>
        </p:nvSpPr>
        <p:spPr/>
        <p:txBody>
          <a:bodyPr/>
          <a:lstStyle>
            <a:extLst/>
          </a:lstStyle>
          <a:p>
            <a:r>
              <a:rPr lang="es-MX" smtClean="0"/>
              <a:t>Lógicas no clásicas. Filosofía de la lógica</a:t>
            </a:r>
            <a:endParaRPr lang="es-MX"/>
          </a:p>
        </p:txBody>
      </p:sp>
      <p:sp>
        <p:nvSpPr>
          <p:cNvPr id="7" name="6 Marcador de número de diapositiva"/>
          <p:cNvSpPr>
            <a:spLocks noGrp="1"/>
          </p:cNvSpPr>
          <p:nvPr>
            <p:ph type="sldNum" sz="quarter" idx="12"/>
          </p:nvPr>
        </p:nvSpPr>
        <p:spPr/>
        <p:txBody>
          <a:bodyPr/>
          <a:lstStyle>
            <a:extLst/>
          </a:lstStyle>
          <a:p>
            <a:fld id="{D7BFAF56-1626-44CB-84E5-FB7842295B74}"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p:spPr>
        <p:txBody>
          <a:bodyPr/>
          <a:lstStyle>
            <a:extLst/>
          </a:lstStyle>
          <a:p>
            <a:fld id="{F6296792-8CEE-4446-9F1F-41190FD05076}" type="datetime1">
              <a:rPr lang="es-MX" smtClean="0"/>
              <a:pPr/>
              <a:t>15/08/2013</a:t>
            </a:fld>
            <a:endParaRPr lang="es-MX"/>
          </a:p>
        </p:txBody>
      </p:sp>
      <p:sp>
        <p:nvSpPr>
          <p:cNvPr id="6" name="5 Marcador de pie de página"/>
          <p:cNvSpPr>
            <a:spLocks noGrp="1"/>
          </p:cNvSpPr>
          <p:nvPr>
            <p:ph type="ftr" sz="quarter" idx="11"/>
          </p:nvPr>
        </p:nvSpPr>
        <p:spPr>
          <a:xfrm>
            <a:off x="914400" y="55499"/>
            <a:ext cx="5562600" cy="365125"/>
          </a:xfrm>
        </p:spPr>
        <p:txBody>
          <a:bodyPr/>
          <a:lstStyle>
            <a:extLst/>
          </a:lstStyle>
          <a:p>
            <a:r>
              <a:rPr lang="es-MX" smtClean="0"/>
              <a:t>Lógicas no clásicas. Filosofía de la lógica</a:t>
            </a:r>
            <a:endParaRPr lang="es-MX"/>
          </a:p>
        </p:txBody>
      </p:sp>
      <p:sp>
        <p:nvSpPr>
          <p:cNvPr id="7" name="6 Marcador de número de diapositiva"/>
          <p:cNvSpPr>
            <a:spLocks noGrp="1"/>
          </p:cNvSpPr>
          <p:nvPr>
            <p:ph type="sldNum" sz="quarter" idx="12"/>
          </p:nvPr>
        </p:nvSpPr>
        <p:spPr>
          <a:xfrm>
            <a:off x="8610600" y="55499"/>
            <a:ext cx="457200" cy="365125"/>
          </a:xfrm>
        </p:spPr>
        <p:txBody>
          <a:bodyPr/>
          <a:lstStyle>
            <a:extLst/>
          </a:lstStyle>
          <a:p>
            <a:fld id="{D7BFAF56-1626-44CB-84E5-FB7842295B74}"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E9443284-C35A-4779-ACFA-ADF659276001}" type="datetime1">
              <a:rPr lang="es-MX" smtClean="0"/>
              <a:pPr/>
              <a:t>15/08/2013</a:t>
            </a:fld>
            <a:endParaRPr lang="es-MX"/>
          </a:p>
        </p:txBody>
      </p:sp>
      <p:sp>
        <p:nvSpPr>
          <p:cNvPr id="3" name="2 Marcador de pie de página"/>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r>
              <a:rPr lang="es-MX" smtClean="0"/>
              <a:t>Lógicas no clásicas. Filosofía de la lógica</a:t>
            </a:r>
            <a:endParaRPr lang="es-MX"/>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D7BFAF56-1626-44CB-84E5-FB7842295B74}" type="slidenum">
              <a:rPr lang="es-MX" smtClean="0"/>
              <a:pPr/>
              <a:t>‹Nº›</a:t>
            </a:fld>
            <a:endParaRPr lang="es-MX"/>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es.wikipedia.org/wiki/Sistema_forma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es.wikipedia.org/w/index.php?title=Lenguaje_objeto&amp;action=edit&amp;redlink=1"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es.wikipedia.org/wiki/Gram%C3%A1tica_formal" TargetMode="External"/><Relationship Id="rId2" Type="http://schemas.openxmlformats.org/officeDocument/2006/relationships/hyperlink" Target="http://es.wikipedia.org/wiki/Matem%C3%A1tica"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es.wikipedia.org/wiki/S%C3%ADmbolos" TargetMode="External"/><Relationship Id="rId2" Type="http://schemas.openxmlformats.org/officeDocument/2006/relationships/hyperlink" Target="http://es.wikipedia.org/wiki/Lenguaje_formalizado" TargetMode="External"/><Relationship Id="rId1" Type="http://schemas.openxmlformats.org/officeDocument/2006/relationships/slideLayout" Target="../slideLayouts/slideLayout2.xml"/><Relationship Id="rId4" Type="http://schemas.openxmlformats.org/officeDocument/2006/relationships/hyperlink" Target="http://es.wikipedia.org/wiki/Forma"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es.wikipedia.org/wiki/Gram%C3%A1tica"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es.wikipedia.org/wiki/Teorema" TargetMode="External"/><Relationship Id="rId2" Type="http://schemas.openxmlformats.org/officeDocument/2006/relationships/hyperlink" Target="http://es.wikipedia.org/w/index.php?title=Reglas_de_inferencia&amp;action=edit&amp;redlink=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es.wikipedia.org/wiki/Peano"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64F15CD3-8AFD-4C8D-B09E-EA892F1A2C48}" type="datetime1">
              <a:rPr lang="es-MX" smtClean="0"/>
              <a:pPr/>
              <a:t>15/08/2013</a:t>
            </a:fld>
            <a:endParaRPr lang="es-MX"/>
          </a:p>
        </p:txBody>
      </p:sp>
      <p:sp>
        <p:nvSpPr>
          <p:cNvPr id="6" name="5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5" name="4 Marcador de número de diapositiva"/>
          <p:cNvSpPr>
            <a:spLocks noGrp="1"/>
          </p:cNvSpPr>
          <p:nvPr>
            <p:ph type="sldNum" sz="quarter" idx="12"/>
          </p:nvPr>
        </p:nvSpPr>
        <p:spPr/>
        <p:txBody>
          <a:bodyPr/>
          <a:lstStyle/>
          <a:p>
            <a:fld id="{D7BFAF56-1626-44CB-84E5-FB7842295B74}" type="slidenum">
              <a:rPr lang="es-MX" smtClean="0"/>
              <a:pPr/>
              <a:t>1</a:t>
            </a:fld>
            <a:endParaRPr lang="es-MX"/>
          </a:p>
        </p:txBody>
      </p:sp>
      <p:sp>
        <p:nvSpPr>
          <p:cNvPr id="2" name="1 Título"/>
          <p:cNvSpPr>
            <a:spLocks noGrp="1"/>
          </p:cNvSpPr>
          <p:nvPr>
            <p:ph type="ctrTitle"/>
          </p:nvPr>
        </p:nvSpPr>
        <p:spPr/>
        <p:txBody>
          <a:bodyPr/>
          <a:lstStyle/>
          <a:p>
            <a:r>
              <a:rPr lang="es-MX" dirty="0" smtClean="0"/>
              <a:t>METALÓGICA</a:t>
            </a:r>
            <a:endParaRPr lang="es-MX" dirty="0"/>
          </a:p>
        </p:txBody>
      </p:sp>
      <p:sp>
        <p:nvSpPr>
          <p:cNvPr id="3" name="2 Subtítulo"/>
          <p:cNvSpPr>
            <a:spLocks noGrp="1"/>
          </p:cNvSpPr>
          <p:nvPr>
            <p:ph type="subTitle" idx="1"/>
          </p:nvPr>
        </p:nvSpPr>
        <p:spPr>
          <a:xfrm>
            <a:off x="914400" y="1142984"/>
            <a:ext cx="7772400" cy="1928826"/>
          </a:xfrm>
        </p:spPr>
        <p:txBody>
          <a:bodyPr/>
          <a:lstStyle/>
          <a:p>
            <a:r>
              <a:rPr lang="es-MX" dirty="0" smtClean="0"/>
              <a:t>LÓGICAS NO CLÁSICAS</a:t>
            </a:r>
          </a:p>
          <a:p>
            <a:r>
              <a:rPr lang="es-MX" dirty="0" smtClean="0"/>
              <a:t>FACULTAD DE FILOSOFÍA Y LETRAS</a:t>
            </a:r>
          </a:p>
          <a:p>
            <a:r>
              <a:rPr lang="es-MX" dirty="0" smtClean="0"/>
              <a:t>UNIVERSIDAD AUTÓNOMA DE CHIHUAHUA</a:t>
            </a:r>
          </a:p>
          <a:p>
            <a:endParaRPr lang="es-MX"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Definición de suma</a:t>
            </a:r>
            <a:endParaRPr lang="es-MX" dirty="0"/>
          </a:p>
        </p:txBody>
      </p:sp>
      <p:sp>
        <p:nvSpPr>
          <p:cNvPr id="3" name="2 Marcador de contenido"/>
          <p:cNvSpPr>
            <a:spLocks noGrp="1"/>
          </p:cNvSpPr>
          <p:nvPr>
            <p:ph idx="1"/>
          </p:nvPr>
        </p:nvSpPr>
        <p:spPr/>
        <p:txBody>
          <a:bodyPr/>
          <a:lstStyle/>
          <a:p>
            <a:r>
              <a:rPr lang="es-MX" dirty="0" smtClean="0">
                <a:solidFill>
                  <a:schemeClr val="accent3"/>
                </a:solidFill>
              </a:rPr>
              <a:t>La adición de un número natural a otro dado puede considerársela como la suma repetida de 1; esta última operación es fácilmente expresable por medio de la relación de sucesor:</a:t>
            </a:r>
          </a:p>
          <a:p>
            <a:r>
              <a:rPr lang="es-MX" dirty="0" smtClean="0">
                <a:solidFill>
                  <a:schemeClr val="accent3"/>
                </a:solidFill>
              </a:rPr>
              <a:t>(a) </a:t>
            </a:r>
            <a:r>
              <a:rPr lang="es-MX" b="1" dirty="0" smtClean="0">
                <a:solidFill>
                  <a:schemeClr val="accent3"/>
                </a:solidFill>
              </a:rPr>
              <a:t>n</a:t>
            </a:r>
            <a:r>
              <a:rPr lang="es-MX" dirty="0" smtClean="0">
                <a:solidFill>
                  <a:schemeClr val="accent3"/>
                </a:solidFill>
              </a:rPr>
              <a:t> + 0 = </a:t>
            </a:r>
            <a:r>
              <a:rPr lang="es-MX" b="1" dirty="0" smtClean="0">
                <a:solidFill>
                  <a:schemeClr val="accent3"/>
                </a:solidFill>
              </a:rPr>
              <a:t>n</a:t>
            </a:r>
            <a:endParaRPr lang="es-MX" dirty="0" smtClean="0">
              <a:solidFill>
                <a:schemeClr val="accent3"/>
              </a:solidFill>
            </a:endParaRPr>
          </a:p>
          <a:p>
            <a:r>
              <a:rPr lang="es-MX" dirty="0" smtClean="0">
                <a:solidFill>
                  <a:schemeClr val="accent3"/>
                </a:solidFill>
              </a:rPr>
              <a:t>(b) </a:t>
            </a:r>
            <a:r>
              <a:rPr lang="es-MX" b="1" dirty="0" smtClean="0">
                <a:solidFill>
                  <a:schemeClr val="accent3"/>
                </a:solidFill>
              </a:rPr>
              <a:t>n</a:t>
            </a:r>
            <a:r>
              <a:rPr lang="es-MX" dirty="0" smtClean="0">
                <a:solidFill>
                  <a:schemeClr val="accent3"/>
                </a:solidFill>
              </a:rPr>
              <a:t> + k' = (</a:t>
            </a:r>
            <a:r>
              <a:rPr lang="es-MX" b="1" dirty="0" smtClean="0">
                <a:solidFill>
                  <a:schemeClr val="accent3"/>
                </a:solidFill>
              </a:rPr>
              <a:t>n</a:t>
            </a:r>
            <a:r>
              <a:rPr lang="es-MX" dirty="0" smtClean="0">
                <a:solidFill>
                  <a:schemeClr val="accent3"/>
                </a:solidFill>
              </a:rPr>
              <a:t> + k)'</a:t>
            </a:r>
          </a:p>
          <a:p>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10</a:t>
            </a:fld>
            <a:endParaRPr lang="es-MX"/>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Sistema axiomático </a:t>
            </a:r>
            <a:r>
              <a:rPr lang="es-MX" dirty="0" smtClean="0"/>
              <a:t/>
            </a:r>
            <a:br>
              <a:rPr lang="es-MX" dirty="0" smtClean="0"/>
            </a:br>
            <a:endParaRPr lang="es-MX" dirty="0"/>
          </a:p>
        </p:txBody>
      </p:sp>
      <p:sp>
        <p:nvSpPr>
          <p:cNvPr id="3" name="2 Marcador de contenido"/>
          <p:cNvSpPr>
            <a:spLocks noGrp="1"/>
          </p:cNvSpPr>
          <p:nvPr>
            <p:ph idx="1"/>
          </p:nvPr>
        </p:nvSpPr>
        <p:spPr/>
        <p:txBody>
          <a:bodyPr>
            <a:normAutofit/>
          </a:bodyPr>
          <a:lstStyle/>
          <a:p>
            <a:pPr algn="ctr"/>
            <a:r>
              <a:rPr lang="es-ES" sz="5400" b="1" dirty="0" smtClean="0">
                <a:solidFill>
                  <a:schemeClr val="accent3"/>
                </a:solidFill>
              </a:rPr>
              <a:t>Sistema deductivo formado por un grupo de enunciados llamados axiomas</a:t>
            </a:r>
            <a:r>
              <a:rPr lang="es-ES" sz="5400" dirty="0" smtClean="0">
                <a:solidFill>
                  <a:schemeClr val="accent3"/>
                </a:solidFill>
              </a:rPr>
              <a:t> </a:t>
            </a:r>
            <a:endParaRPr lang="es-MX" sz="5400" dirty="0">
              <a:solidFill>
                <a:schemeClr val="accent3"/>
              </a:solidFill>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11</a:t>
            </a:fld>
            <a:endParaRPr lang="es-MX"/>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85786" y="928670"/>
            <a:ext cx="7772400" cy="4572000"/>
          </a:xfrm>
        </p:spPr>
        <p:txBody>
          <a:bodyPr>
            <a:normAutofit fontScale="92500" lnSpcReduction="10000"/>
          </a:bodyPr>
          <a:lstStyle/>
          <a:p>
            <a:pPr algn="ctr">
              <a:buNone/>
            </a:pPr>
            <a:r>
              <a:rPr lang="es-MX" sz="8000" dirty="0" smtClean="0">
                <a:solidFill>
                  <a:schemeClr val="accent3"/>
                </a:solidFill>
              </a:rPr>
              <a:t>Constitución </a:t>
            </a:r>
          </a:p>
          <a:p>
            <a:pPr algn="ctr">
              <a:buNone/>
            </a:pPr>
            <a:r>
              <a:rPr lang="es-MX" sz="8000" dirty="0" smtClean="0">
                <a:solidFill>
                  <a:schemeClr val="accent3"/>
                </a:solidFill>
              </a:rPr>
              <a:t>de la </a:t>
            </a:r>
          </a:p>
          <a:p>
            <a:pPr algn="ctr">
              <a:buNone/>
            </a:pPr>
            <a:r>
              <a:rPr lang="es-MX" sz="8000" dirty="0" smtClean="0">
                <a:solidFill>
                  <a:schemeClr val="accent3"/>
                </a:solidFill>
              </a:rPr>
              <a:t>lógica </a:t>
            </a:r>
          </a:p>
          <a:p>
            <a:pPr algn="ctr">
              <a:buNone/>
            </a:pPr>
            <a:r>
              <a:rPr lang="es-MX" sz="8000" dirty="0" smtClean="0">
                <a:solidFill>
                  <a:schemeClr val="accent3"/>
                </a:solidFill>
              </a:rPr>
              <a:t>clásica</a:t>
            </a:r>
            <a:endParaRPr lang="es-MX" sz="8000" dirty="0">
              <a:solidFill>
                <a:schemeClr val="accent3"/>
              </a:solidFill>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12</a:t>
            </a:fld>
            <a:endParaRPr lang="es-MX"/>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¿Lógica clásica?</a:t>
            </a:r>
            <a:br>
              <a:rPr lang="es-MX" dirty="0" smtClean="0"/>
            </a:br>
            <a:endParaRPr lang="es-MX" dirty="0"/>
          </a:p>
        </p:txBody>
      </p:sp>
      <p:sp>
        <p:nvSpPr>
          <p:cNvPr id="3" name="2 Marcador de contenido"/>
          <p:cNvSpPr>
            <a:spLocks noGrp="1"/>
          </p:cNvSpPr>
          <p:nvPr>
            <p:ph idx="1"/>
          </p:nvPr>
        </p:nvSpPr>
        <p:spPr/>
        <p:txBody>
          <a:bodyPr/>
          <a:lstStyle/>
          <a:p>
            <a:r>
              <a:rPr lang="es-MX" dirty="0" smtClean="0"/>
              <a:t> Todo sistema lógico equivalente al formulado en los Principia Matemática</a:t>
            </a:r>
          </a:p>
          <a:p>
            <a:r>
              <a:rPr lang="es-MX" dirty="0" smtClean="0"/>
              <a:t>Lógica estándar</a:t>
            </a:r>
          </a:p>
          <a:p>
            <a:r>
              <a:rPr lang="es-MX" dirty="0" smtClean="0"/>
              <a:t>Logística</a:t>
            </a:r>
          </a:p>
          <a:p>
            <a:r>
              <a:rPr lang="es-MX" dirty="0" smtClean="0"/>
              <a:t>Lógica moderna *</a:t>
            </a:r>
          </a:p>
          <a:p>
            <a:r>
              <a:rPr lang="es-MX" dirty="0" smtClean="0"/>
              <a:t>Lógica formal *</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13</a:t>
            </a:fld>
            <a:endParaRPr lang="es-MX"/>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Sistemas axiomáticos</a:t>
            </a:r>
            <a:endParaRPr lang="es-MX" dirty="0"/>
          </a:p>
        </p:txBody>
      </p:sp>
      <p:sp>
        <p:nvSpPr>
          <p:cNvPr id="3" name="2 Marcador de contenido"/>
          <p:cNvSpPr>
            <a:spLocks noGrp="1"/>
          </p:cNvSpPr>
          <p:nvPr>
            <p:ph idx="1"/>
          </p:nvPr>
        </p:nvSpPr>
        <p:spPr/>
        <p:txBody>
          <a:bodyPr>
            <a:normAutofit/>
          </a:bodyPr>
          <a:lstStyle/>
          <a:p>
            <a:r>
              <a:rPr lang="es-MX" dirty="0" err="1" smtClean="0"/>
              <a:t>Frege</a:t>
            </a:r>
            <a:r>
              <a:rPr lang="es-MX" dirty="0" smtClean="0"/>
              <a:t>, Russell y </a:t>
            </a:r>
            <a:r>
              <a:rPr lang="es-MX" dirty="0" err="1" smtClean="0"/>
              <a:t>Whitehead</a:t>
            </a:r>
            <a:r>
              <a:rPr lang="es-MX" dirty="0" smtClean="0"/>
              <a:t> son los constructores de los primeros sistemas axiomáticos de lógica. Estos dos últimos exponen, en Principia </a:t>
            </a:r>
            <a:r>
              <a:rPr lang="es-MX" dirty="0" err="1" smtClean="0"/>
              <a:t>Mathematica</a:t>
            </a:r>
            <a:r>
              <a:rPr lang="es-MX" dirty="0" smtClean="0"/>
              <a:t>, una axiomatización del cálculo de lógica de enunciados..</a:t>
            </a:r>
          </a:p>
          <a:p>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14</a:t>
            </a:fld>
            <a:endParaRPr lang="es-MX"/>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57224" y="642918"/>
            <a:ext cx="7772400" cy="914400"/>
          </a:xfrm>
        </p:spPr>
        <p:txBody>
          <a:bodyPr/>
          <a:lstStyle/>
          <a:p>
            <a:r>
              <a:rPr lang="es-MX" sz="3600" dirty="0" smtClean="0"/>
              <a:t>¿Qué es un sistema lógico?</a:t>
            </a:r>
            <a:endParaRPr lang="es-MX" sz="3600" dirty="0"/>
          </a:p>
        </p:txBody>
      </p:sp>
      <p:sp>
        <p:nvSpPr>
          <p:cNvPr id="3" name="2 Marcador de contenido"/>
          <p:cNvSpPr>
            <a:spLocks noGrp="1"/>
          </p:cNvSpPr>
          <p:nvPr>
            <p:ph idx="1"/>
          </p:nvPr>
        </p:nvSpPr>
        <p:spPr>
          <a:xfrm>
            <a:off x="914400" y="1428736"/>
            <a:ext cx="7772400" cy="4926824"/>
          </a:xfrm>
        </p:spPr>
        <p:txBody>
          <a:bodyPr/>
          <a:lstStyle/>
          <a:p>
            <a:r>
              <a:rPr lang="es-MX" b="1" dirty="0" smtClean="0">
                <a:solidFill>
                  <a:schemeClr val="accent3"/>
                </a:solidFill>
              </a:rPr>
              <a:t>* Debe constar de un lenguaje formal L</a:t>
            </a:r>
          </a:p>
          <a:p>
            <a:r>
              <a:rPr lang="es-MX" b="1" dirty="0" smtClean="0">
                <a:solidFill>
                  <a:schemeClr val="accent3"/>
                </a:solidFill>
              </a:rPr>
              <a:t>** un vocabulario (formado por signos descriptivos: </a:t>
            </a:r>
            <a:r>
              <a:rPr lang="es-MX" b="1" dirty="0" err="1" smtClean="0">
                <a:solidFill>
                  <a:schemeClr val="accent3"/>
                </a:solidFill>
              </a:rPr>
              <a:t>categoremáticos</a:t>
            </a:r>
            <a:r>
              <a:rPr lang="es-MX" b="1" dirty="0" smtClean="0">
                <a:solidFill>
                  <a:schemeClr val="accent3"/>
                </a:solidFill>
              </a:rPr>
              <a:t> y </a:t>
            </a:r>
            <a:r>
              <a:rPr lang="es-MX" b="1" dirty="0" err="1" smtClean="0">
                <a:solidFill>
                  <a:schemeClr val="accent3"/>
                </a:solidFill>
              </a:rPr>
              <a:t>sincategoremáticos</a:t>
            </a:r>
            <a:endParaRPr lang="es-MX" b="1" dirty="0" smtClean="0">
              <a:solidFill>
                <a:schemeClr val="accent3"/>
              </a:solidFill>
            </a:endParaRPr>
          </a:p>
          <a:p>
            <a:r>
              <a:rPr lang="es-MX" b="1" dirty="0" smtClean="0">
                <a:solidFill>
                  <a:schemeClr val="accent3"/>
                </a:solidFill>
              </a:rPr>
              <a:t>*** una sintaxis de L es un conjunto de reglas destinadas a especificar las combinaciones de signos</a:t>
            </a:r>
          </a:p>
          <a:p>
            <a:r>
              <a:rPr lang="es-MX" b="1" dirty="0" smtClean="0">
                <a:solidFill>
                  <a:schemeClr val="accent3"/>
                </a:solidFill>
              </a:rPr>
              <a:t>i* signos de puntuación</a:t>
            </a:r>
          </a:p>
          <a:p>
            <a:endParaRPr lang="es-MX" b="1" dirty="0" smtClean="0">
              <a:solidFill>
                <a:schemeClr val="accent3"/>
              </a:solidFill>
            </a:endParaRPr>
          </a:p>
          <a:p>
            <a:endParaRPr lang="es-MX" b="1" dirty="0">
              <a:solidFill>
                <a:schemeClr val="accent3"/>
              </a:solidFill>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15</a:t>
            </a:fld>
            <a:endParaRPr lang="es-MX"/>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Todo lenguaje formal consta de</a:t>
            </a:r>
            <a:endParaRPr lang="es-MX" dirty="0"/>
          </a:p>
        </p:txBody>
      </p:sp>
      <p:sp>
        <p:nvSpPr>
          <p:cNvPr id="3" name="2 Marcador de contenido"/>
          <p:cNvSpPr>
            <a:spLocks noGrp="1"/>
          </p:cNvSpPr>
          <p:nvPr>
            <p:ph idx="1"/>
          </p:nvPr>
        </p:nvSpPr>
        <p:spPr/>
        <p:txBody>
          <a:bodyPr/>
          <a:lstStyle/>
          <a:p>
            <a:r>
              <a:rPr lang="es-MX" dirty="0" smtClean="0"/>
              <a:t>A) vocabulario</a:t>
            </a:r>
          </a:p>
          <a:p>
            <a:r>
              <a:rPr lang="es-MX" dirty="0" smtClean="0"/>
              <a:t>* conjunto de símbolos no lógicos (descriptivos son las variables p, q, r…)</a:t>
            </a:r>
          </a:p>
          <a:p>
            <a:r>
              <a:rPr lang="es-MX" dirty="0" smtClean="0"/>
              <a:t>** conjuntos de símbolos lógicos (constantes lógicas son los conectivos lógicos)</a:t>
            </a:r>
          </a:p>
          <a:p>
            <a:r>
              <a:rPr lang="es-MX" dirty="0" smtClean="0"/>
              <a:t>*** signos de puntuación</a:t>
            </a:r>
          </a:p>
          <a:p>
            <a:r>
              <a:rPr lang="es-MX" dirty="0" smtClean="0"/>
              <a:t>B) un conjunto de reglas de formación de FBF (cómo una </a:t>
            </a:r>
            <a:r>
              <a:rPr lang="es-MX" dirty="0" err="1" smtClean="0"/>
              <a:t>fbf</a:t>
            </a:r>
            <a:r>
              <a:rPr lang="es-MX" dirty="0" smtClean="0"/>
              <a:t> se infiere a partir de otras válidamente)</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16</a:t>
            </a:fld>
            <a:endParaRPr lang="es-MX"/>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Teorema </a:t>
            </a:r>
            <a:endParaRPr lang="es-MX" dirty="0"/>
          </a:p>
        </p:txBody>
      </p:sp>
      <p:sp>
        <p:nvSpPr>
          <p:cNvPr id="3" name="2 Marcador de contenido"/>
          <p:cNvSpPr>
            <a:spLocks noGrp="1"/>
          </p:cNvSpPr>
          <p:nvPr>
            <p:ph idx="1"/>
          </p:nvPr>
        </p:nvSpPr>
        <p:spPr/>
        <p:txBody>
          <a:bodyPr>
            <a:normAutofit lnSpcReduction="10000"/>
          </a:bodyPr>
          <a:lstStyle/>
          <a:p>
            <a:r>
              <a:rPr lang="es-MX" dirty="0" smtClean="0"/>
              <a:t>Toda formula que se obtenga a partir de los axiomas, mediante la aplicación de una regla de inferencia y que ha sido probada en el sistema.</a:t>
            </a:r>
          </a:p>
          <a:p>
            <a:r>
              <a:rPr lang="es-MX" dirty="0" smtClean="0"/>
              <a:t>Una fórmula A es teorema  // A es un sistema cuando hay una derivación de A </a:t>
            </a:r>
            <a:r>
              <a:rPr lang="es-MX" dirty="0" err="1" smtClean="0"/>
              <a:t>a</a:t>
            </a:r>
            <a:r>
              <a:rPr lang="es-MX" dirty="0" smtClean="0"/>
              <a:t> partir del conjunto de los axiomas</a:t>
            </a:r>
          </a:p>
          <a:p>
            <a:r>
              <a:rPr lang="es-MX" dirty="0" smtClean="0"/>
              <a:t>Un teorema es una verdad universalmente válida verdadera bajo cualquier interpretación</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17</a:t>
            </a:fld>
            <a:endParaRPr lang="es-MX"/>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Cálculo </a:t>
            </a:r>
            <a:endParaRPr lang="es-MX" dirty="0"/>
          </a:p>
        </p:txBody>
      </p:sp>
      <p:sp>
        <p:nvSpPr>
          <p:cNvPr id="3" name="2 Marcador de contenido"/>
          <p:cNvSpPr>
            <a:spLocks noGrp="1"/>
          </p:cNvSpPr>
          <p:nvPr>
            <p:ph idx="1"/>
          </p:nvPr>
        </p:nvSpPr>
        <p:spPr/>
        <p:txBody>
          <a:bodyPr/>
          <a:lstStyle/>
          <a:p>
            <a:r>
              <a:rPr lang="es-MX" dirty="0" smtClean="0"/>
              <a:t>Los símbolos del lenguaje de un sistema carecen de significado pero todo cálculo debe incorporar una semántica para asignar significado tanto a los términos descriptivos como a los lógicos</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18</a:t>
            </a:fld>
            <a:endParaRPr lang="es-MX"/>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Interpretación de un cálculo</a:t>
            </a:r>
            <a:endParaRPr lang="es-MX" dirty="0"/>
          </a:p>
        </p:txBody>
      </p:sp>
      <p:sp>
        <p:nvSpPr>
          <p:cNvPr id="3" name="2 Marcador de contenido"/>
          <p:cNvSpPr>
            <a:spLocks noGrp="1"/>
          </p:cNvSpPr>
          <p:nvPr>
            <p:ph idx="1"/>
          </p:nvPr>
        </p:nvSpPr>
        <p:spPr>
          <a:xfrm>
            <a:off x="642910" y="1214422"/>
            <a:ext cx="8043890" cy="5141138"/>
          </a:xfrm>
        </p:spPr>
        <p:txBody>
          <a:bodyPr>
            <a:noAutofit/>
          </a:bodyPr>
          <a:lstStyle/>
          <a:p>
            <a:r>
              <a:rPr lang="es-MX" sz="3200" dirty="0" smtClean="0"/>
              <a:t>Elegir un conjunto no vacío de entidades </a:t>
            </a:r>
            <a:r>
              <a:rPr lang="es-MX" sz="3200" dirty="0" err="1" smtClean="0"/>
              <a:t>extralógicas</a:t>
            </a:r>
            <a:r>
              <a:rPr lang="es-MX" sz="3200" dirty="0" smtClean="0"/>
              <a:t> que constituirán el dominio D de la interpretación I (conjunto formado por los valores de verdad): </a:t>
            </a:r>
          </a:p>
          <a:p>
            <a:pPr>
              <a:buNone/>
            </a:pPr>
            <a:r>
              <a:rPr lang="es-MX" sz="3200" dirty="0" smtClean="0"/>
              <a:t>    </a:t>
            </a:r>
            <a:r>
              <a:rPr lang="es-MX" sz="3200" dirty="0" smtClean="0">
                <a:solidFill>
                  <a:schemeClr val="accent3"/>
                </a:solidFill>
              </a:rPr>
              <a:t>(</a:t>
            </a:r>
            <a:r>
              <a:rPr lang="es-MX" sz="3200" dirty="0" err="1" smtClean="0">
                <a:solidFill>
                  <a:schemeClr val="accent3"/>
                </a:solidFill>
              </a:rPr>
              <a:t>i.e.</a:t>
            </a:r>
            <a:r>
              <a:rPr lang="es-MX" sz="3200" dirty="0" smtClean="0">
                <a:solidFill>
                  <a:schemeClr val="accent3"/>
                </a:solidFill>
              </a:rPr>
              <a:t>) 1 y 0.  D={1,0}</a:t>
            </a:r>
          </a:p>
          <a:p>
            <a:r>
              <a:rPr lang="es-MX" sz="3200" dirty="0" smtClean="0"/>
              <a:t>Definir una función que asigne un elemento o un subconjunto del dominio a cada signo descriptivo de L. (asignar a cada letras proposiciones de L el elemento 1 ó 0. </a:t>
            </a:r>
          </a:p>
          <a:p>
            <a:pPr>
              <a:buNone/>
            </a:pPr>
            <a:r>
              <a:rPr lang="es-MX" sz="3200" dirty="0" smtClean="0">
                <a:solidFill>
                  <a:schemeClr val="accent3"/>
                </a:solidFill>
              </a:rPr>
              <a:t>     I (p) = 1 ó I (p)=0</a:t>
            </a:r>
            <a:endParaRPr lang="es-MX" sz="3200" dirty="0">
              <a:solidFill>
                <a:schemeClr val="accent3"/>
              </a:solidFill>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19</a:t>
            </a:fld>
            <a:endParaRPr lang="es-MX"/>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METALÓGICA</a:t>
            </a:r>
            <a:endParaRPr lang="es-MX" dirty="0"/>
          </a:p>
        </p:txBody>
      </p:sp>
      <p:sp>
        <p:nvSpPr>
          <p:cNvPr id="3" name="2 Marcador de contenido"/>
          <p:cNvSpPr>
            <a:spLocks noGrp="1"/>
          </p:cNvSpPr>
          <p:nvPr>
            <p:ph idx="1"/>
          </p:nvPr>
        </p:nvSpPr>
        <p:spPr/>
        <p:txBody>
          <a:bodyPr/>
          <a:lstStyle/>
          <a:p>
            <a:pPr algn="ctr"/>
            <a:r>
              <a:rPr lang="es-MX" sz="5400" dirty="0" smtClean="0"/>
              <a:t>La </a:t>
            </a:r>
            <a:r>
              <a:rPr lang="es-MX" sz="5400" b="1" dirty="0" err="1" smtClean="0"/>
              <a:t>metalógica</a:t>
            </a:r>
            <a:r>
              <a:rPr lang="es-MX" sz="5400" dirty="0" smtClean="0"/>
              <a:t> es el estudio de las propiedades y los componentes de los </a:t>
            </a:r>
            <a:r>
              <a:rPr lang="es-MX" sz="5400" b="1" u="sng" dirty="0" smtClean="0">
                <a:hlinkClick r:id="rId2" tooltip="Sistema formal"/>
              </a:rPr>
              <a:t>sistemas lógicos</a:t>
            </a:r>
            <a:endParaRPr lang="es-MX" sz="5400" b="1" dirty="0" smtClean="0"/>
          </a:p>
          <a:p>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2</a:t>
            </a:fld>
            <a:endParaRPr lang="es-MX"/>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sz="3200" dirty="0" smtClean="0"/>
              <a:t>Condiciones de verdad para cada oración del lenguaje L</a:t>
            </a:r>
            <a:endParaRPr lang="es-MX" sz="3200" dirty="0"/>
          </a:p>
        </p:txBody>
      </p:sp>
      <p:sp>
        <p:nvSpPr>
          <p:cNvPr id="3" name="2 Marcador de contenido"/>
          <p:cNvSpPr>
            <a:spLocks noGrp="1"/>
          </p:cNvSpPr>
          <p:nvPr>
            <p:ph idx="1"/>
          </p:nvPr>
        </p:nvSpPr>
        <p:spPr/>
        <p:txBody>
          <a:bodyPr/>
          <a:lstStyle/>
          <a:p>
            <a:r>
              <a:rPr lang="es-MX" dirty="0" smtClean="0">
                <a:solidFill>
                  <a:schemeClr val="accent3"/>
                </a:solidFill>
              </a:rPr>
              <a:t>i. V (-A)= 1 </a:t>
            </a:r>
            <a:r>
              <a:rPr lang="es-MX" dirty="0" err="1" smtClean="0">
                <a:solidFill>
                  <a:schemeClr val="accent3"/>
                </a:solidFill>
              </a:rPr>
              <a:t>sii</a:t>
            </a:r>
            <a:r>
              <a:rPr lang="es-MX" dirty="0" smtClean="0">
                <a:solidFill>
                  <a:schemeClr val="accent3"/>
                </a:solidFill>
              </a:rPr>
              <a:t>  V(A)=0</a:t>
            </a:r>
          </a:p>
          <a:p>
            <a:r>
              <a:rPr lang="es-MX" dirty="0" smtClean="0">
                <a:solidFill>
                  <a:schemeClr val="accent3"/>
                </a:solidFill>
              </a:rPr>
              <a:t> V(-A) = 0    </a:t>
            </a:r>
            <a:r>
              <a:rPr lang="es-MX" dirty="0" err="1" smtClean="0">
                <a:solidFill>
                  <a:schemeClr val="accent3"/>
                </a:solidFill>
              </a:rPr>
              <a:t>sii</a:t>
            </a:r>
            <a:r>
              <a:rPr lang="es-MX" dirty="0" smtClean="0">
                <a:solidFill>
                  <a:schemeClr val="accent3"/>
                </a:solidFill>
              </a:rPr>
              <a:t>    V(A)=1</a:t>
            </a:r>
          </a:p>
          <a:p>
            <a:r>
              <a:rPr lang="es-MX" dirty="0" err="1" smtClean="0">
                <a:solidFill>
                  <a:schemeClr val="accent3"/>
                </a:solidFill>
              </a:rPr>
              <a:t>ii</a:t>
            </a:r>
            <a:r>
              <a:rPr lang="es-MX" dirty="0" smtClean="0">
                <a:solidFill>
                  <a:schemeClr val="accent3"/>
                </a:solidFill>
              </a:rPr>
              <a:t>.  V(A&amp;B)=1 </a:t>
            </a:r>
            <a:r>
              <a:rPr lang="es-MX" dirty="0" err="1" smtClean="0">
                <a:solidFill>
                  <a:schemeClr val="accent3"/>
                </a:solidFill>
              </a:rPr>
              <a:t>sii</a:t>
            </a:r>
            <a:r>
              <a:rPr lang="es-MX" dirty="0" smtClean="0">
                <a:solidFill>
                  <a:schemeClr val="accent3"/>
                </a:solidFill>
              </a:rPr>
              <a:t>  V(A)= 1 y  V(B) = 1</a:t>
            </a:r>
          </a:p>
          <a:p>
            <a:r>
              <a:rPr lang="es-MX" dirty="0" err="1" smtClean="0">
                <a:solidFill>
                  <a:schemeClr val="accent3"/>
                </a:solidFill>
              </a:rPr>
              <a:t>iii</a:t>
            </a:r>
            <a:r>
              <a:rPr lang="es-MX" dirty="0" smtClean="0">
                <a:solidFill>
                  <a:schemeClr val="accent3"/>
                </a:solidFill>
              </a:rPr>
              <a:t>. V(</a:t>
            </a:r>
            <a:r>
              <a:rPr lang="es-MX" dirty="0" err="1" smtClean="0">
                <a:solidFill>
                  <a:schemeClr val="accent3"/>
                </a:solidFill>
              </a:rPr>
              <a:t>AvB</a:t>
            </a:r>
            <a:r>
              <a:rPr lang="es-MX" dirty="0" smtClean="0">
                <a:solidFill>
                  <a:schemeClr val="accent3"/>
                </a:solidFill>
              </a:rPr>
              <a:t>)=1 </a:t>
            </a:r>
            <a:r>
              <a:rPr lang="es-MX" dirty="0" err="1" smtClean="0">
                <a:solidFill>
                  <a:schemeClr val="accent3"/>
                </a:solidFill>
              </a:rPr>
              <a:t>sii</a:t>
            </a:r>
            <a:r>
              <a:rPr lang="es-MX" dirty="0" smtClean="0">
                <a:solidFill>
                  <a:schemeClr val="accent3"/>
                </a:solidFill>
              </a:rPr>
              <a:t>  V(A)=1 ó  V(B) = 1</a:t>
            </a:r>
          </a:p>
          <a:p>
            <a:r>
              <a:rPr lang="es-MX" dirty="0" err="1" smtClean="0">
                <a:solidFill>
                  <a:schemeClr val="accent3"/>
                </a:solidFill>
              </a:rPr>
              <a:t>iv</a:t>
            </a:r>
            <a:r>
              <a:rPr lang="es-MX" dirty="0" smtClean="0">
                <a:solidFill>
                  <a:schemeClr val="accent3"/>
                </a:solidFill>
              </a:rPr>
              <a:t>. V(A </a:t>
            </a:r>
            <a:r>
              <a:rPr lang="es-MX" dirty="0" smtClean="0">
                <a:solidFill>
                  <a:schemeClr val="accent3"/>
                </a:solidFill>
                <a:sym typeface="Wingdings" pitchFamily="2" charset="2"/>
              </a:rPr>
              <a:t> B) = 0 </a:t>
            </a:r>
            <a:r>
              <a:rPr lang="es-MX" dirty="0" err="1" smtClean="0">
                <a:solidFill>
                  <a:schemeClr val="accent3"/>
                </a:solidFill>
                <a:sym typeface="Wingdings" pitchFamily="2" charset="2"/>
              </a:rPr>
              <a:t>sii</a:t>
            </a:r>
            <a:r>
              <a:rPr lang="es-MX" dirty="0" smtClean="0">
                <a:solidFill>
                  <a:schemeClr val="accent3"/>
                </a:solidFill>
                <a:sym typeface="Wingdings" pitchFamily="2" charset="2"/>
              </a:rPr>
              <a:t> V(A) =1 y V(B) = 0</a:t>
            </a:r>
            <a:r>
              <a:rPr lang="es-MX" dirty="0" smtClean="0">
                <a:solidFill>
                  <a:schemeClr val="accent3"/>
                </a:solidFill>
              </a:rPr>
              <a:t>  </a:t>
            </a:r>
          </a:p>
          <a:p>
            <a:r>
              <a:rPr lang="es-MX" dirty="0" smtClean="0">
                <a:solidFill>
                  <a:schemeClr val="accent3"/>
                </a:solidFill>
              </a:rPr>
              <a:t>v.  V(A </a:t>
            </a:r>
            <a:r>
              <a:rPr lang="es-MX" dirty="0" smtClean="0">
                <a:solidFill>
                  <a:schemeClr val="accent3"/>
                </a:solidFill>
                <a:sym typeface="Wingdings" pitchFamily="2" charset="2"/>
              </a:rPr>
              <a:t>B) = 1 </a:t>
            </a:r>
            <a:r>
              <a:rPr lang="es-MX" dirty="0" err="1" smtClean="0">
                <a:solidFill>
                  <a:schemeClr val="accent3"/>
                </a:solidFill>
                <a:sym typeface="Wingdings" pitchFamily="2" charset="2"/>
              </a:rPr>
              <a:t>sii</a:t>
            </a:r>
            <a:r>
              <a:rPr lang="es-MX" dirty="0" smtClean="0">
                <a:solidFill>
                  <a:schemeClr val="accent3"/>
                </a:solidFill>
                <a:sym typeface="Wingdings" pitchFamily="2" charset="2"/>
              </a:rPr>
              <a:t> V(A) = V(B)</a:t>
            </a:r>
            <a:endParaRPr lang="es-MX" dirty="0">
              <a:solidFill>
                <a:schemeClr val="accent3"/>
              </a:solidFill>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20</a:t>
            </a:fld>
            <a:endParaRPr lang="es-MX"/>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REGLAS DE INFERENCIA</a:t>
            </a:r>
            <a:endParaRPr lang="es-MX" dirty="0"/>
          </a:p>
        </p:txBody>
      </p:sp>
      <p:sp>
        <p:nvSpPr>
          <p:cNvPr id="3" name="2 Marcador de contenido"/>
          <p:cNvSpPr>
            <a:spLocks noGrp="1"/>
          </p:cNvSpPr>
          <p:nvPr>
            <p:ph idx="1"/>
          </p:nvPr>
        </p:nvSpPr>
        <p:spPr/>
        <p:txBody>
          <a:bodyPr>
            <a:normAutofit/>
          </a:bodyPr>
          <a:lstStyle/>
          <a:p>
            <a:pPr algn="ctr"/>
            <a:r>
              <a:rPr lang="es-MX" sz="4400" dirty="0" smtClean="0">
                <a:solidFill>
                  <a:schemeClr val="accent3"/>
                </a:solidFill>
              </a:rPr>
              <a:t>TIENEN LA PARTICULARIDAD DE PRESERVAR LA VERDAD.</a:t>
            </a:r>
          </a:p>
          <a:p>
            <a:pPr algn="ctr"/>
            <a:r>
              <a:rPr lang="es-MX" sz="4400" dirty="0" smtClean="0">
                <a:solidFill>
                  <a:schemeClr val="accent3"/>
                </a:solidFill>
              </a:rPr>
              <a:t>TRANSMITIR LA VERDAD DE LAS PREMISAS A LA CONCLUSIÓN</a:t>
            </a:r>
            <a:endParaRPr lang="es-MX" sz="4400" dirty="0">
              <a:solidFill>
                <a:schemeClr val="accent3"/>
              </a:solidFill>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21</a:t>
            </a:fld>
            <a:endParaRPr lang="es-MX"/>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914400" y="642918"/>
            <a:ext cx="7772400" cy="5712642"/>
          </a:xfrm>
        </p:spPr>
        <p:txBody>
          <a:bodyPr>
            <a:normAutofit/>
          </a:bodyPr>
          <a:lstStyle/>
          <a:p>
            <a:pPr algn="ctr"/>
            <a:r>
              <a:rPr lang="es-MX" sz="3600" b="1" dirty="0" smtClean="0">
                <a:solidFill>
                  <a:schemeClr val="accent3"/>
                </a:solidFill>
              </a:rPr>
              <a:t>En un sistema de lógica proposicional, como los axiomas son tautologías, las reglas de inferencia transmiten la </a:t>
            </a:r>
            <a:r>
              <a:rPr lang="es-MX" sz="3600" b="1" dirty="0" err="1" smtClean="0">
                <a:solidFill>
                  <a:schemeClr val="accent3"/>
                </a:solidFill>
              </a:rPr>
              <a:t>tautologicidad</a:t>
            </a:r>
            <a:r>
              <a:rPr lang="es-MX" sz="3600" b="1" dirty="0" smtClean="0">
                <a:solidFill>
                  <a:schemeClr val="accent3"/>
                </a:solidFill>
              </a:rPr>
              <a:t> a los  teoremas y por ello, en la LC es posible identificar un sistema lógico proposicional por el conjunto de sus tautologías.</a:t>
            </a:r>
            <a:endParaRPr lang="es-MX" sz="3600" b="1" dirty="0">
              <a:solidFill>
                <a:schemeClr val="accent3"/>
              </a:solidFill>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22</a:t>
            </a:fld>
            <a:endParaRPr lang="es-MX"/>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1202424"/>
          </a:xfrm>
        </p:spPr>
        <p:txBody>
          <a:bodyPr/>
          <a:lstStyle/>
          <a:p>
            <a:r>
              <a:rPr lang="es-MX" dirty="0" smtClean="0"/>
              <a:t>¿Preguntas hasta este momento?</a:t>
            </a:r>
            <a:endParaRPr lang="es-MX" dirty="0"/>
          </a:p>
        </p:txBody>
      </p:sp>
      <p:sp>
        <p:nvSpPr>
          <p:cNvPr id="3" name="2 Marcador de contenido"/>
          <p:cNvSpPr>
            <a:spLocks noGrp="1"/>
          </p:cNvSpPr>
          <p:nvPr>
            <p:ph idx="1"/>
          </p:nvPr>
        </p:nvSpPr>
        <p:spPr>
          <a:xfrm>
            <a:off x="714348" y="1783560"/>
            <a:ext cx="7972452" cy="4572000"/>
          </a:xfrm>
        </p:spPr>
        <p:txBody>
          <a:bodyPr>
            <a:normAutofit fontScale="92500" lnSpcReduction="10000"/>
          </a:bodyPr>
          <a:lstStyle/>
          <a:p>
            <a:pPr>
              <a:buNone/>
            </a:pPr>
            <a:r>
              <a:rPr lang="es-MX" dirty="0" smtClean="0">
                <a:solidFill>
                  <a:schemeClr val="accent3"/>
                </a:solidFill>
              </a:rPr>
              <a:t>¿√ 	≠	₫	∫	∞	≥	∆	℮	</a:t>
            </a:r>
            <a:r>
              <a:rPr lang="el-GR" dirty="0" smtClean="0">
                <a:solidFill>
                  <a:schemeClr val="accent3"/>
                </a:solidFill>
              </a:rPr>
              <a:t>Ω</a:t>
            </a:r>
            <a:r>
              <a:rPr lang="es-MX" dirty="0" smtClean="0">
                <a:solidFill>
                  <a:schemeClr val="accent3"/>
                </a:solidFill>
              </a:rPr>
              <a:t>	</a:t>
            </a:r>
            <a:r>
              <a:rPr lang="el-GR" dirty="0" smtClean="0">
                <a:solidFill>
                  <a:schemeClr val="accent3"/>
                </a:solidFill>
              </a:rPr>
              <a:t>∆</a:t>
            </a:r>
            <a:r>
              <a:rPr lang="es-MX" dirty="0" smtClean="0">
                <a:solidFill>
                  <a:schemeClr val="accent3"/>
                </a:solidFill>
              </a:rPr>
              <a:t>	</a:t>
            </a:r>
            <a:r>
              <a:rPr lang="el-GR" dirty="0" smtClean="0">
                <a:solidFill>
                  <a:schemeClr val="accent3"/>
                </a:solidFill>
              </a:rPr>
              <a:t>∏</a:t>
            </a:r>
            <a:r>
              <a:rPr lang="es-MX" dirty="0" smtClean="0">
                <a:solidFill>
                  <a:schemeClr val="accent3"/>
                </a:solidFill>
              </a:rPr>
              <a:t>	</a:t>
            </a:r>
            <a:r>
              <a:rPr lang="el-GR" dirty="0" smtClean="0">
                <a:solidFill>
                  <a:schemeClr val="accent3"/>
                </a:solidFill>
              </a:rPr>
              <a:t>∑</a:t>
            </a:r>
            <a:r>
              <a:rPr lang="es-MX" dirty="0" smtClean="0">
                <a:solidFill>
                  <a:schemeClr val="accent3"/>
                </a:solidFill>
              </a:rPr>
              <a:t>	</a:t>
            </a:r>
            <a:r>
              <a:rPr lang="el-GR" dirty="0" smtClean="0">
                <a:solidFill>
                  <a:schemeClr val="accent3"/>
                </a:solidFill>
              </a:rPr>
              <a:t>€</a:t>
            </a:r>
            <a:r>
              <a:rPr lang="es-MX" dirty="0" smtClean="0">
                <a:solidFill>
                  <a:schemeClr val="accent3"/>
                </a:solidFill>
              </a:rPr>
              <a:t>	</a:t>
            </a:r>
            <a:r>
              <a:rPr lang="el-GR" dirty="0" smtClean="0">
                <a:solidFill>
                  <a:schemeClr val="accent3"/>
                </a:solidFill>
              </a:rPr>
              <a:t>‽</a:t>
            </a:r>
            <a:r>
              <a:rPr lang="es-MX" dirty="0" smtClean="0">
                <a:solidFill>
                  <a:schemeClr val="accent3"/>
                </a:solidFill>
              </a:rPr>
              <a:t>	</a:t>
            </a:r>
            <a:r>
              <a:rPr lang="el-GR" dirty="0" smtClean="0">
                <a:solidFill>
                  <a:schemeClr val="accent3"/>
                </a:solidFill>
              </a:rPr>
              <a:t>‡</a:t>
            </a:r>
            <a:r>
              <a:rPr lang="es-MX" dirty="0" smtClean="0">
                <a:solidFill>
                  <a:schemeClr val="accent3"/>
                </a:solidFill>
              </a:rPr>
              <a:t>	Ễ	</a:t>
            </a:r>
            <a:r>
              <a:rPr lang="az-Cyrl-AZ" dirty="0" smtClean="0">
                <a:solidFill>
                  <a:schemeClr val="accent3"/>
                </a:solidFill>
              </a:rPr>
              <a:t>ф</a:t>
            </a:r>
            <a:r>
              <a:rPr lang="es-MX" dirty="0" smtClean="0">
                <a:solidFill>
                  <a:schemeClr val="accent3"/>
                </a:solidFill>
              </a:rPr>
              <a:t>	</a:t>
            </a:r>
            <a:r>
              <a:rPr lang="az-Cyrl-AZ" dirty="0" smtClean="0">
                <a:solidFill>
                  <a:schemeClr val="accent3"/>
                </a:solidFill>
              </a:rPr>
              <a:t>Я</a:t>
            </a:r>
            <a:r>
              <a:rPr lang="es-MX" dirty="0" smtClean="0">
                <a:solidFill>
                  <a:schemeClr val="accent3"/>
                </a:solidFill>
              </a:rPr>
              <a:t>	</a:t>
            </a:r>
            <a:r>
              <a:rPr lang="az-Cyrl-AZ" dirty="0" smtClean="0">
                <a:solidFill>
                  <a:schemeClr val="accent3"/>
                </a:solidFill>
              </a:rPr>
              <a:t>Ю</a:t>
            </a:r>
            <a:r>
              <a:rPr lang="es-MX" dirty="0" smtClean="0">
                <a:solidFill>
                  <a:schemeClr val="accent3"/>
                </a:solidFill>
              </a:rPr>
              <a:t>	</a:t>
            </a:r>
            <a:r>
              <a:rPr lang="az-Cyrl-AZ" dirty="0" smtClean="0">
                <a:solidFill>
                  <a:schemeClr val="accent3"/>
                </a:solidFill>
              </a:rPr>
              <a:t>Э</a:t>
            </a:r>
            <a:r>
              <a:rPr lang="es-MX" dirty="0" smtClean="0">
                <a:solidFill>
                  <a:schemeClr val="accent3"/>
                </a:solidFill>
              </a:rPr>
              <a:t> ?</a:t>
            </a:r>
          </a:p>
          <a:p>
            <a:pPr>
              <a:buNone/>
            </a:pPr>
            <a:endParaRPr lang="es-MX" dirty="0" smtClean="0">
              <a:solidFill>
                <a:schemeClr val="accent3"/>
              </a:solidFill>
            </a:endParaRPr>
          </a:p>
          <a:p>
            <a:pPr>
              <a:buNone/>
            </a:pPr>
            <a:endParaRPr lang="es-MX" dirty="0" smtClean="0">
              <a:solidFill>
                <a:schemeClr val="accent3"/>
              </a:solidFill>
            </a:endParaRPr>
          </a:p>
          <a:p>
            <a:pPr>
              <a:buNone/>
            </a:pPr>
            <a:endParaRPr lang="es-MX" dirty="0" smtClean="0">
              <a:solidFill>
                <a:schemeClr val="accent3"/>
              </a:solidFill>
            </a:endParaRPr>
          </a:p>
          <a:p>
            <a:pPr>
              <a:buNone/>
            </a:pPr>
            <a:endParaRPr lang="es-MX" dirty="0" smtClean="0">
              <a:solidFill>
                <a:schemeClr val="accent3"/>
              </a:solidFill>
            </a:endParaRPr>
          </a:p>
          <a:p>
            <a:pPr>
              <a:buNone/>
            </a:pPr>
            <a:r>
              <a:rPr lang="es-MX" dirty="0" smtClean="0">
                <a:solidFill>
                  <a:schemeClr val="accent3"/>
                </a:solidFill>
              </a:rPr>
              <a:t>¿qué (&amp;$#%(=)/$#/()== estoy haciendo en este &amp;%$#$%()/(&amp;$”#$%&amp;/&amp; seminario? Profesor y estudiantes, coinciden</a:t>
            </a:r>
            <a:endParaRPr lang="es-MX" dirty="0">
              <a:solidFill>
                <a:schemeClr val="accent3"/>
              </a:solidFill>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23</a:t>
            </a:fld>
            <a:endParaRPr lang="es-MX"/>
          </a:p>
        </p:txBody>
      </p:sp>
      <p:pic>
        <p:nvPicPr>
          <p:cNvPr id="1026" name="Picture 2" descr="C:\Program Files\Microsoft Office\MEDIA\CAGCAT10\j0234687.gif"/>
          <p:cNvPicPr>
            <a:picLocks noChangeAspect="1" noChangeArrowheads="1" noCrop="1"/>
          </p:cNvPicPr>
          <p:nvPr/>
        </p:nvPicPr>
        <p:blipFill>
          <a:blip r:embed="rId2" cstate="print"/>
          <a:srcRect/>
          <a:stretch>
            <a:fillRect/>
          </a:stretch>
        </p:blipFill>
        <p:spPr bwMode="auto">
          <a:xfrm>
            <a:off x="3593867" y="3067050"/>
            <a:ext cx="2311955" cy="1362082"/>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Dos resultados </a:t>
            </a:r>
            <a:r>
              <a:rPr lang="es-MX" dirty="0" err="1" smtClean="0"/>
              <a:t>metalógicos</a:t>
            </a:r>
            <a:endParaRPr lang="es-MX" dirty="0"/>
          </a:p>
        </p:txBody>
      </p:sp>
      <p:sp>
        <p:nvSpPr>
          <p:cNvPr id="3" name="2 Marcador de contenido"/>
          <p:cNvSpPr>
            <a:spLocks noGrp="1"/>
          </p:cNvSpPr>
          <p:nvPr>
            <p:ph idx="1"/>
          </p:nvPr>
        </p:nvSpPr>
        <p:spPr/>
        <p:txBody>
          <a:bodyPr>
            <a:normAutofit/>
          </a:bodyPr>
          <a:lstStyle/>
          <a:p>
            <a:pPr marL="582930" indent="-514350" algn="ctr">
              <a:buAutoNum type="arabicPeriod"/>
            </a:pPr>
            <a:r>
              <a:rPr lang="es-MX" sz="6000" dirty="0" smtClean="0">
                <a:solidFill>
                  <a:schemeClr val="accent3"/>
                </a:solidFill>
              </a:rPr>
              <a:t>La LC de primer orden es consistente</a:t>
            </a:r>
          </a:p>
          <a:p>
            <a:pPr marL="811530" indent="-742950" algn="ctr">
              <a:buAutoNum type="arabicPeriod"/>
            </a:pPr>
            <a:r>
              <a:rPr lang="es-MX" sz="6000" dirty="0" smtClean="0">
                <a:solidFill>
                  <a:schemeClr val="accent3"/>
                </a:solidFill>
              </a:rPr>
              <a:t>La LC es completa</a:t>
            </a:r>
            <a:endParaRPr lang="es-MX" sz="6000" dirty="0">
              <a:solidFill>
                <a:schemeClr val="accent3"/>
              </a:solidFill>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24</a:t>
            </a:fld>
            <a:endParaRPr lang="es-MX"/>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801004" cy="1273862"/>
          </a:xfrm>
        </p:spPr>
        <p:txBody>
          <a:bodyPr/>
          <a:lstStyle/>
          <a:p>
            <a:r>
              <a:rPr lang="es-MX" dirty="0" smtClean="0"/>
              <a:t>La lógica en tanto conjunto de verdades lógicas</a:t>
            </a:r>
            <a:endParaRPr lang="es-MX" dirty="0"/>
          </a:p>
        </p:txBody>
      </p:sp>
      <p:sp>
        <p:nvSpPr>
          <p:cNvPr id="3" name="2 Marcador de contenido"/>
          <p:cNvSpPr>
            <a:spLocks noGrp="1"/>
          </p:cNvSpPr>
          <p:nvPr>
            <p:ph idx="1"/>
          </p:nvPr>
        </p:nvSpPr>
        <p:spPr/>
        <p:txBody>
          <a:bodyPr/>
          <a:lstStyle/>
          <a:p>
            <a:pPr>
              <a:buNone/>
            </a:pPr>
            <a:endParaRPr lang="es-MX" dirty="0" smtClean="0"/>
          </a:p>
          <a:p>
            <a:pPr>
              <a:buNone/>
            </a:pP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dirty="0" smtClean="0"/>
              <a:t>Lógicas no clásicas. Filosofía de la lógica</a:t>
            </a:r>
            <a:endParaRPr lang="es-MX" dirty="0"/>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25</a:t>
            </a:fld>
            <a:endParaRPr lang="es-MX"/>
          </a:p>
        </p:txBody>
      </p:sp>
      <p:sp>
        <p:nvSpPr>
          <p:cNvPr id="7" name="6 CuadroTexto"/>
          <p:cNvSpPr txBox="1"/>
          <p:nvPr/>
        </p:nvSpPr>
        <p:spPr>
          <a:xfrm>
            <a:off x="1285852" y="1857364"/>
            <a:ext cx="6429420" cy="4031873"/>
          </a:xfrm>
          <a:prstGeom prst="rect">
            <a:avLst/>
          </a:prstGeom>
          <a:noFill/>
        </p:spPr>
        <p:txBody>
          <a:bodyPr wrap="square" rtlCol="0">
            <a:spAutoFit/>
          </a:bodyPr>
          <a:lstStyle/>
          <a:p>
            <a:r>
              <a:rPr lang="es-MX" sz="3200" dirty="0" smtClean="0"/>
              <a:t>Cálculo de la lógica proposicional construido por </a:t>
            </a:r>
            <a:r>
              <a:rPr lang="es-MX" sz="3200" dirty="0" err="1" smtClean="0"/>
              <a:t>Hilbert</a:t>
            </a:r>
            <a:r>
              <a:rPr lang="es-MX" sz="3200" dirty="0" smtClean="0"/>
              <a:t> y </a:t>
            </a:r>
            <a:r>
              <a:rPr lang="es-MX" sz="3200" dirty="0" err="1" smtClean="0"/>
              <a:t>Bernays</a:t>
            </a:r>
            <a:r>
              <a:rPr lang="es-MX" sz="3200" dirty="0" smtClean="0"/>
              <a:t>. </a:t>
            </a:r>
          </a:p>
          <a:p>
            <a:r>
              <a:rPr lang="es-MX" sz="3200" dirty="0" smtClean="0"/>
              <a:t>*tiene la característica de dar los axiomas por separado para cada conectiva lógica y por tanto identificar los fragmentos del cálculo correspondiente a cada conectiva. La única regla de inferencia es el MPP</a:t>
            </a:r>
            <a:endParaRPr lang="es-MX" sz="32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Axiomas </a:t>
            </a:r>
            <a:endParaRPr lang="es-MX" dirty="0"/>
          </a:p>
        </p:txBody>
      </p:sp>
      <p:sp>
        <p:nvSpPr>
          <p:cNvPr id="3" name="2 Marcador de contenido"/>
          <p:cNvSpPr>
            <a:spLocks noGrp="1"/>
          </p:cNvSpPr>
          <p:nvPr>
            <p:ph idx="1"/>
          </p:nvPr>
        </p:nvSpPr>
        <p:spPr>
          <a:xfrm>
            <a:off x="914400" y="1500174"/>
            <a:ext cx="7772400" cy="4855386"/>
          </a:xfrm>
        </p:spPr>
        <p:txBody>
          <a:bodyPr/>
          <a:lstStyle/>
          <a:p>
            <a:pPr>
              <a:buNone/>
            </a:pPr>
            <a:r>
              <a:rPr lang="es-MX" b="1" dirty="0" smtClean="0">
                <a:solidFill>
                  <a:srgbClr val="FFFF00"/>
                </a:solidFill>
              </a:rPr>
              <a:t>H1   A </a:t>
            </a:r>
            <a:r>
              <a:rPr lang="es-MX" b="1" dirty="0" smtClean="0">
                <a:solidFill>
                  <a:srgbClr val="FFFF00"/>
                </a:solidFill>
                <a:sym typeface="Wingdings" pitchFamily="2" charset="2"/>
              </a:rPr>
              <a:t> (B  A)</a:t>
            </a:r>
          </a:p>
          <a:p>
            <a:pPr>
              <a:buNone/>
            </a:pPr>
            <a:r>
              <a:rPr lang="es-MX" b="1" dirty="0" smtClean="0">
                <a:solidFill>
                  <a:srgbClr val="FFFF00"/>
                </a:solidFill>
              </a:rPr>
              <a:t>H2 ((A </a:t>
            </a:r>
            <a:r>
              <a:rPr lang="es-MX" b="1" dirty="0" smtClean="0">
                <a:solidFill>
                  <a:srgbClr val="FFFF00"/>
                </a:solidFill>
                <a:sym typeface="Wingdings" pitchFamily="2" charset="2"/>
              </a:rPr>
              <a:t> (B  C) )  ((A B) (A C))</a:t>
            </a:r>
          </a:p>
          <a:p>
            <a:pPr>
              <a:buNone/>
            </a:pPr>
            <a:r>
              <a:rPr lang="es-MX" b="1" dirty="0" smtClean="0">
                <a:solidFill>
                  <a:srgbClr val="FFFF00"/>
                </a:solidFill>
                <a:sym typeface="Wingdings" pitchFamily="2" charset="2"/>
              </a:rPr>
              <a:t>H3 (A&amp;B)  A</a:t>
            </a:r>
          </a:p>
          <a:p>
            <a:pPr>
              <a:buNone/>
            </a:pPr>
            <a:r>
              <a:rPr lang="es-MX" b="1" dirty="0" smtClean="0">
                <a:solidFill>
                  <a:srgbClr val="FFFF00"/>
                </a:solidFill>
                <a:sym typeface="Wingdings" pitchFamily="2" charset="2"/>
              </a:rPr>
              <a:t>H4 (A&amp;B)  B</a:t>
            </a:r>
          </a:p>
          <a:p>
            <a:pPr>
              <a:buNone/>
            </a:pPr>
            <a:r>
              <a:rPr lang="es-MX" b="1" dirty="0" smtClean="0">
                <a:solidFill>
                  <a:srgbClr val="FFFF00"/>
                </a:solidFill>
                <a:sym typeface="Wingdings" pitchFamily="2" charset="2"/>
              </a:rPr>
              <a:t>H5 (C A)  ((C B) (C (A &amp;B)))</a:t>
            </a:r>
          </a:p>
          <a:p>
            <a:pPr>
              <a:buNone/>
            </a:pPr>
            <a:r>
              <a:rPr lang="es-MX" b="1" dirty="0" smtClean="0">
                <a:solidFill>
                  <a:srgbClr val="FFFF00"/>
                </a:solidFill>
                <a:sym typeface="Wingdings" pitchFamily="2" charset="2"/>
              </a:rPr>
              <a:t>H6 A  (A v B)</a:t>
            </a:r>
          </a:p>
          <a:p>
            <a:pPr>
              <a:buNone/>
            </a:pPr>
            <a:r>
              <a:rPr lang="es-MX" b="1" dirty="0" smtClean="0">
                <a:solidFill>
                  <a:srgbClr val="FFFF00"/>
                </a:solidFill>
                <a:sym typeface="Wingdings" pitchFamily="2" charset="2"/>
              </a:rPr>
              <a:t>H7 B  (A v B)</a:t>
            </a:r>
          </a:p>
          <a:p>
            <a:pPr>
              <a:buNone/>
            </a:pPr>
            <a:r>
              <a:rPr lang="es-MX" b="1" dirty="0" err="1" smtClean="0">
                <a:solidFill>
                  <a:srgbClr val="FFFF00"/>
                </a:solidFill>
                <a:sym typeface="Wingdings" pitchFamily="2" charset="2"/>
              </a:rPr>
              <a:t>H8</a:t>
            </a:r>
            <a:r>
              <a:rPr lang="es-MX" b="1" smtClean="0">
                <a:solidFill>
                  <a:srgbClr val="FFFF00"/>
                </a:solidFill>
                <a:sym typeface="Wingdings" pitchFamily="2" charset="2"/>
              </a:rPr>
              <a:t> (</a:t>
            </a:r>
            <a:r>
              <a:rPr lang="es-MX" b="1" dirty="0" smtClean="0">
                <a:solidFill>
                  <a:srgbClr val="FFFF00"/>
                </a:solidFill>
                <a:sym typeface="Wingdings" pitchFamily="2" charset="2"/>
              </a:rPr>
              <a:t>A  C) </a:t>
            </a:r>
            <a:r>
              <a:rPr lang="es-MX" b="1" smtClean="0">
                <a:solidFill>
                  <a:srgbClr val="FFFF00"/>
                </a:solidFill>
                <a:sym typeface="Wingdings" pitchFamily="2" charset="2"/>
              </a:rPr>
              <a:t> [(</a:t>
            </a:r>
            <a:r>
              <a:rPr lang="es-MX" b="1" dirty="0" smtClean="0">
                <a:solidFill>
                  <a:srgbClr val="FFFF00"/>
                </a:solidFill>
                <a:sym typeface="Wingdings" pitchFamily="2" charset="2"/>
              </a:rPr>
              <a:t>B </a:t>
            </a:r>
            <a:r>
              <a:rPr lang="es-MX" b="1" smtClean="0">
                <a:solidFill>
                  <a:srgbClr val="FFFF00"/>
                </a:solidFill>
                <a:sym typeface="Wingdings" pitchFamily="2" charset="2"/>
              </a:rPr>
              <a:t>C) </a:t>
            </a:r>
            <a:r>
              <a:rPr lang="es-MX" b="1" dirty="0" smtClean="0">
                <a:solidFill>
                  <a:srgbClr val="FFFF00"/>
                </a:solidFill>
                <a:sym typeface="Wingdings" pitchFamily="2" charset="2"/>
              </a:rPr>
              <a:t> ((A v B)  </a:t>
            </a:r>
            <a:r>
              <a:rPr lang="es-MX" b="1" smtClean="0">
                <a:solidFill>
                  <a:srgbClr val="FFFF00"/>
                </a:solidFill>
                <a:sym typeface="Wingdings" pitchFamily="2" charset="2"/>
              </a:rPr>
              <a:t>C)]</a:t>
            </a:r>
            <a:endParaRPr lang="es-MX" b="1" dirty="0">
              <a:solidFill>
                <a:srgbClr val="FFFF00"/>
              </a:solidFill>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26</a:t>
            </a:fld>
            <a:endParaRPr lang="es-MX"/>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914400" y="785794"/>
            <a:ext cx="7772400" cy="5072098"/>
          </a:xfrm>
        </p:spPr>
        <p:txBody>
          <a:bodyPr/>
          <a:lstStyle/>
          <a:p>
            <a:pPr>
              <a:buNone/>
            </a:pPr>
            <a:r>
              <a:rPr lang="es-MX" dirty="0" smtClean="0"/>
              <a:t>CARACTERIZAN EL CONDICIONAL MATERIAL Y EL CONJUNTO DE TEOREMAS QUE SE DEDUCEN DE ELLOS CONSTITUYEN EL FRAGMENTO IMPLICACIONAL DE LA LPC</a:t>
            </a:r>
          </a:p>
          <a:p>
            <a:pPr>
              <a:buNone/>
            </a:pPr>
            <a:endParaRPr lang="es-MX" dirty="0" smtClean="0"/>
          </a:p>
          <a:p>
            <a:pPr>
              <a:buNone/>
            </a:pPr>
            <a:r>
              <a:rPr lang="es-MX" dirty="0" smtClean="0">
                <a:solidFill>
                  <a:srgbClr val="FFFF00"/>
                </a:solidFill>
              </a:rPr>
              <a:t>H1   A </a:t>
            </a:r>
            <a:r>
              <a:rPr lang="es-MX" dirty="0" smtClean="0">
                <a:solidFill>
                  <a:srgbClr val="FFFF00"/>
                </a:solidFill>
                <a:sym typeface="Wingdings" pitchFamily="2" charset="2"/>
              </a:rPr>
              <a:t> (B  A)</a:t>
            </a:r>
          </a:p>
          <a:p>
            <a:pPr>
              <a:buNone/>
            </a:pPr>
            <a:r>
              <a:rPr lang="es-MX" dirty="0" smtClean="0">
                <a:solidFill>
                  <a:srgbClr val="FFFF00"/>
                </a:solidFill>
              </a:rPr>
              <a:t>H2 ((A </a:t>
            </a:r>
            <a:r>
              <a:rPr lang="es-MX" dirty="0" smtClean="0">
                <a:solidFill>
                  <a:srgbClr val="FFFF00"/>
                </a:solidFill>
                <a:sym typeface="Wingdings" pitchFamily="2" charset="2"/>
              </a:rPr>
              <a:t> (B  C) )  ((A B) (A C))</a:t>
            </a:r>
          </a:p>
          <a:p>
            <a:pPr>
              <a:buNone/>
            </a:pPr>
            <a:endParaRPr lang="es-MX" dirty="0" smtClean="0">
              <a:sym typeface="Wingdings" pitchFamily="2" charset="2"/>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27</a:t>
            </a:fld>
            <a:endParaRPr lang="es-MX"/>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28</a:t>
            </a:fld>
            <a:endParaRPr lang="es-MX"/>
          </a:p>
        </p:txBody>
      </p:sp>
      <p:sp>
        <p:nvSpPr>
          <p:cNvPr id="8" name="7 Marcador de contenido"/>
          <p:cNvSpPr>
            <a:spLocks noGrp="1"/>
          </p:cNvSpPr>
          <p:nvPr>
            <p:ph idx="1"/>
          </p:nvPr>
        </p:nvSpPr>
        <p:spPr>
          <a:xfrm>
            <a:off x="914400" y="714356"/>
            <a:ext cx="7772400" cy="5641204"/>
          </a:xfrm>
        </p:spPr>
        <p:txBody>
          <a:bodyPr/>
          <a:lstStyle/>
          <a:p>
            <a:pPr>
              <a:buNone/>
            </a:pPr>
            <a:r>
              <a:rPr lang="es-MX" dirty="0" smtClean="0">
                <a:sym typeface="Wingdings" pitchFamily="2" charset="2"/>
              </a:rPr>
              <a:t>Caracterizan la conjunción </a:t>
            </a:r>
          </a:p>
          <a:p>
            <a:pPr>
              <a:buNone/>
            </a:pPr>
            <a:r>
              <a:rPr lang="es-MX" b="1" dirty="0" smtClean="0">
                <a:solidFill>
                  <a:srgbClr val="FFFF00"/>
                </a:solidFill>
                <a:sym typeface="Wingdings" pitchFamily="2" charset="2"/>
              </a:rPr>
              <a:t>H3 (A&amp;B)  A</a:t>
            </a:r>
          </a:p>
          <a:p>
            <a:pPr>
              <a:buNone/>
            </a:pPr>
            <a:r>
              <a:rPr lang="es-MX" b="1" dirty="0" smtClean="0">
                <a:solidFill>
                  <a:srgbClr val="FFFF00"/>
                </a:solidFill>
                <a:sym typeface="Wingdings" pitchFamily="2" charset="2"/>
              </a:rPr>
              <a:t>H4 (A&amp;B)  B</a:t>
            </a:r>
          </a:p>
          <a:p>
            <a:pPr>
              <a:buNone/>
            </a:pPr>
            <a:r>
              <a:rPr lang="es-MX" b="1" dirty="0" smtClean="0">
                <a:solidFill>
                  <a:srgbClr val="FFFF00"/>
                </a:solidFill>
                <a:sym typeface="Wingdings" pitchFamily="2" charset="2"/>
              </a:rPr>
              <a:t>H5 (C A)  ((C B) (C (A &amp;B)))</a:t>
            </a:r>
          </a:p>
          <a:p>
            <a:pPr>
              <a:buNone/>
            </a:pPr>
            <a:endParaRPr lang="es-MX" dirty="0" smtClean="0">
              <a:sym typeface="Wingdings" pitchFamily="2" charset="2"/>
            </a:endParaRPr>
          </a:p>
          <a:p>
            <a:pPr>
              <a:buNone/>
            </a:pPr>
            <a:r>
              <a:rPr lang="es-MX" dirty="0" smtClean="0">
                <a:sym typeface="Wingdings" pitchFamily="2" charset="2"/>
              </a:rPr>
              <a:t>Caracterizan la disyunción</a:t>
            </a:r>
            <a:endParaRPr lang="es-MX" dirty="0" smtClean="0">
              <a:solidFill>
                <a:srgbClr val="FFFF00"/>
              </a:solidFill>
              <a:sym typeface="Wingdings" pitchFamily="2" charset="2"/>
            </a:endParaRPr>
          </a:p>
          <a:p>
            <a:pPr>
              <a:buNone/>
            </a:pPr>
            <a:r>
              <a:rPr lang="es-MX" b="1" dirty="0" smtClean="0">
                <a:solidFill>
                  <a:srgbClr val="FFFF00"/>
                </a:solidFill>
                <a:sym typeface="Wingdings" pitchFamily="2" charset="2"/>
              </a:rPr>
              <a:t>H6 A  (A v B)</a:t>
            </a:r>
          </a:p>
          <a:p>
            <a:pPr>
              <a:buNone/>
            </a:pPr>
            <a:r>
              <a:rPr lang="es-MX" b="1" dirty="0" smtClean="0">
                <a:solidFill>
                  <a:srgbClr val="FFFF00"/>
                </a:solidFill>
                <a:sym typeface="Wingdings" pitchFamily="2" charset="2"/>
              </a:rPr>
              <a:t>H7 B  (A v B)</a:t>
            </a:r>
          </a:p>
          <a:p>
            <a:pPr>
              <a:buNone/>
            </a:pPr>
            <a:r>
              <a:rPr lang="es-MX" b="1" dirty="0" smtClean="0">
                <a:solidFill>
                  <a:srgbClr val="FFFF00"/>
                </a:solidFill>
                <a:sym typeface="Wingdings" pitchFamily="2" charset="2"/>
              </a:rPr>
              <a:t>H8 ((A  C)  (B C))  ((A v B)  C)</a:t>
            </a:r>
            <a:endParaRPr lang="es-MX" b="1" dirty="0" smtClean="0">
              <a:solidFill>
                <a:srgbClr val="FFFF00"/>
              </a:solidFill>
            </a:endParaRPr>
          </a:p>
          <a:p>
            <a:endParaRPr lang="es-MX"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914400" y="642918"/>
            <a:ext cx="7772400" cy="5712642"/>
          </a:xfrm>
        </p:spPr>
        <p:txBody>
          <a:bodyPr/>
          <a:lstStyle/>
          <a:p>
            <a:r>
              <a:rPr lang="es-MX" dirty="0" smtClean="0"/>
              <a:t>Para obtener la lógica proposicional clásica se hace necesario agregar los axiomas característicos de la negación de las LC</a:t>
            </a:r>
          </a:p>
          <a:p>
            <a:endParaRPr lang="es-MX" dirty="0" smtClean="0"/>
          </a:p>
          <a:p>
            <a:r>
              <a:rPr lang="es-MX" b="1" dirty="0" smtClean="0">
                <a:solidFill>
                  <a:srgbClr val="FFFF00"/>
                </a:solidFill>
              </a:rPr>
              <a:t>H9 (A </a:t>
            </a:r>
            <a:r>
              <a:rPr lang="es-MX" b="1" dirty="0" smtClean="0">
                <a:solidFill>
                  <a:srgbClr val="FFFF00"/>
                </a:solidFill>
                <a:sym typeface="Wingdings" pitchFamily="2" charset="2"/>
              </a:rPr>
              <a:t> - B)  (B  -A)</a:t>
            </a:r>
          </a:p>
          <a:p>
            <a:r>
              <a:rPr lang="es-MX" b="1" dirty="0" smtClean="0">
                <a:solidFill>
                  <a:srgbClr val="FFFF00"/>
                </a:solidFill>
                <a:sym typeface="Wingdings" pitchFamily="2" charset="2"/>
              </a:rPr>
              <a:t>H10 –(A A) B</a:t>
            </a:r>
          </a:p>
          <a:p>
            <a:r>
              <a:rPr lang="es-MX" b="1" dirty="0" smtClean="0">
                <a:solidFill>
                  <a:srgbClr val="FFFF00"/>
                </a:solidFill>
                <a:sym typeface="Wingdings" pitchFamily="2" charset="2"/>
              </a:rPr>
              <a:t>H11 - - A  A</a:t>
            </a:r>
            <a:endParaRPr lang="es-MX" b="1" dirty="0">
              <a:solidFill>
                <a:srgbClr val="FFFF00"/>
              </a:solidFill>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29</a:t>
            </a:fld>
            <a:endParaRPr lang="es-MX"/>
          </a:p>
        </p:txBody>
      </p:sp>
      <p:sp>
        <p:nvSpPr>
          <p:cNvPr id="9" name="1 Título"/>
          <p:cNvSpPr>
            <a:spLocks noGrp="1"/>
          </p:cNvSpPr>
          <p:nvPr>
            <p:ph type="title"/>
          </p:nvPr>
        </p:nvSpPr>
        <p:spPr>
          <a:xfrm>
            <a:off x="914400" y="512064"/>
            <a:ext cx="7772400" cy="914400"/>
          </a:xfrm>
        </p:spPr>
        <p:txBody>
          <a:bodyPr/>
          <a:lstStyle/>
          <a:p>
            <a:r>
              <a:rPr lang="es-MX" dirty="0" smtClean="0"/>
              <a:t> </a:t>
            </a:r>
            <a:endParaRPr lang="es-MX"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914400" y="571480"/>
            <a:ext cx="7772400" cy="5784080"/>
          </a:xfrm>
        </p:spPr>
        <p:txBody>
          <a:bodyPr>
            <a:normAutofit/>
          </a:bodyPr>
          <a:lstStyle/>
          <a:p>
            <a:r>
              <a:rPr lang="es-ES" sz="4400" b="1" dirty="0" smtClean="0"/>
              <a:t>Un metalenguaje es un lenguaje que se usa para hablar acerca de otro lenguaje</a:t>
            </a:r>
            <a:r>
              <a:rPr lang="es-ES" sz="4400" dirty="0" smtClean="0"/>
              <a:t>.  Al lenguaje acerca del cual se está hablando se lo llama el </a:t>
            </a:r>
            <a:r>
              <a:rPr lang="es-ES" sz="4400" u="sng" dirty="0" smtClean="0">
                <a:hlinkClick r:id="rId2" tooltip="Lenguaje objeto (aún no redactado)"/>
              </a:rPr>
              <a:t>lenguaje objeto</a:t>
            </a:r>
            <a:r>
              <a:rPr lang="es-ES" sz="4400" dirty="0" smtClean="0"/>
              <a:t>. </a:t>
            </a:r>
            <a:endParaRPr lang="es-MX" sz="4400"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3</a:t>
            </a:fld>
            <a:endParaRPr lang="es-MX"/>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Versión del CN de </a:t>
            </a:r>
            <a:r>
              <a:rPr lang="es-MX" dirty="0" err="1" smtClean="0"/>
              <a:t>Gentzen</a:t>
            </a:r>
            <a:endParaRPr lang="es-MX" dirty="0"/>
          </a:p>
        </p:txBody>
      </p:sp>
      <p:pic>
        <p:nvPicPr>
          <p:cNvPr id="7" name="6 Marcador de contenido" descr="CALCULO DE DEDUCCIÓN.jpeg"/>
          <p:cNvPicPr>
            <a:picLocks noGrp="1" noChangeAspect="1"/>
          </p:cNvPicPr>
          <p:nvPr>
            <p:ph idx="1"/>
          </p:nvPr>
        </p:nvPicPr>
        <p:blipFill>
          <a:blip r:embed="rId2" cstate="print"/>
          <a:stretch>
            <a:fillRect/>
          </a:stretch>
        </p:blipFill>
        <p:spPr>
          <a:xfrm rot="5400000">
            <a:off x="1037350" y="1034298"/>
            <a:ext cx="5140473" cy="5500726"/>
          </a:xfrm>
        </p:spPr>
      </p:pic>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30</a:t>
            </a:fld>
            <a:endParaRPr lang="es-MX"/>
          </a:p>
        </p:txBody>
      </p:sp>
      <p:sp>
        <p:nvSpPr>
          <p:cNvPr id="8" name="7 CuadroTexto"/>
          <p:cNvSpPr txBox="1"/>
          <p:nvPr/>
        </p:nvSpPr>
        <p:spPr>
          <a:xfrm>
            <a:off x="6357950" y="2071678"/>
            <a:ext cx="2071702" cy="2585323"/>
          </a:xfrm>
          <a:prstGeom prst="rect">
            <a:avLst/>
          </a:prstGeom>
          <a:noFill/>
        </p:spPr>
        <p:txBody>
          <a:bodyPr wrap="square" rtlCol="0">
            <a:spAutoFit/>
          </a:bodyPr>
          <a:lstStyle/>
          <a:p>
            <a:pPr algn="ctr"/>
            <a:r>
              <a:rPr lang="es-MX" b="1" dirty="0" smtClean="0">
                <a:solidFill>
                  <a:srgbClr val="FFFF00"/>
                </a:solidFill>
              </a:rPr>
              <a:t>Los corchetes indican </a:t>
            </a:r>
          </a:p>
          <a:p>
            <a:pPr algn="ctr"/>
            <a:r>
              <a:rPr lang="es-MX" b="1" dirty="0" smtClean="0">
                <a:solidFill>
                  <a:srgbClr val="FFFF00"/>
                </a:solidFill>
              </a:rPr>
              <a:t>que la fórmula</a:t>
            </a:r>
          </a:p>
          <a:p>
            <a:pPr algn="ctr"/>
            <a:r>
              <a:rPr lang="es-MX" b="1" dirty="0" smtClean="0">
                <a:solidFill>
                  <a:srgbClr val="FFFF00"/>
                </a:solidFill>
              </a:rPr>
              <a:t> es un</a:t>
            </a:r>
          </a:p>
          <a:p>
            <a:pPr algn="ctr"/>
            <a:r>
              <a:rPr lang="es-MX" b="1" dirty="0" smtClean="0">
                <a:solidFill>
                  <a:srgbClr val="FFFF00"/>
                </a:solidFill>
              </a:rPr>
              <a:t>supuesto que deberá</a:t>
            </a:r>
          </a:p>
          <a:p>
            <a:pPr algn="ctr"/>
            <a:r>
              <a:rPr lang="es-MX" b="1" dirty="0" smtClean="0">
                <a:solidFill>
                  <a:srgbClr val="FFFF00"/>
                </a:solidFill>
              </a:rPr>
              <a:t>ser cerrado en el curso de </a:t>
            </a:r>
          </a:p>
          <a:p>
            <a:pPr algn="ctr"/>
            <a:r>
              <a:rPr lang="es-MX" b="1" dirty="0" smtClean="0">
                <a:solidFill>
                  <a:srgbClr val="FFFF00"/>
                </a:solidFill>
              </a:rPr>
              <a:t>la deducción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Resumen</a:t>
            </a:r>
            <a:endParaRPr lang="es-MX" dirty="0"/>
          </a:p>
        </p:txBody>
      </p:sp>
      <p:sp>
        <p:nvSpPr>
          <p:cNvPr id="3" name="2 Marcador de contenido"/>
          <p:cNvSpPr>
            <a:spLocks noGrp="1"/>
          </p:cNvSpPr>
          <p:nvPr>
            <p:ph idx="1"/>
          </p:nvPr>
        </p:nvSpPr>
        <p:spPr/>
        <p:txBody>
          <a:bodyPr/>
          <a:lstStyle/>
          <a:p>
            <a:r>
              <a:rPr lang="es-MX" dirty="0" smtClean="0"/>
              <a:t>Llamar  sistema lógico S a una estructura compuesta de los siguientes dos elementos</a:t>
            </a:r>
          </a:p>
          <a:p>
            <a:r>
              <a:rPr lang="es-MX" dirty="0" smtClean="0"/>
              <a:t>* un lenguaje formal L</a:t>
            </a:r>
          </a:p>
          <a:p>
            <a:r>
              <a:rPr lang="es-MX" dirty="0" smtClean="0"/>
              <a:t>** una base deductiva Q que determina unívocamente el significado de las constantes lógicas y la noción de la consecuencia lógica de dicho sistema</a:t>
            </a:r>
          </a:p>
          <a:p>
            <a:r>
              <a:rPr lang="es-MX" b="1" dirty="0" smtClean="0">
                <a:solidFill>
                  <a:srgbClr val="FFFF00"/>
                </a:solidFill>
              </a:rPr>
              <a:t>S = &lt;L,   Q&gt;</a:t>
            </a:r>
            <a:endParaRPr lang="es-MX" b="1" dirty="0">
              <a:solidFill>
                <a:srgbClr val="FFFF00"/>
              </a:solidFill>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31</a:t>
            </a:fld>
            <a:endParaRPr lang="es-MX"/>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Resumen </a:t>
            </a:r>
            <a:endParaRPr lang="es-MX" dirty="0"/>
          </a:p>
        </p:txBody>
      </p:sp>
      <p:sp>
        <p:nvSpPr>
          <p:cNvPr id="3" name="2 Marcador de contenido"/>
          <p:cNvSpPr>
            <a:spLocks noGrp="1"/>
          </p:cNvSpPr>
          <p:nvPr>
            <p:ph idx="1"/>
          </p:nvPr>
        </p:nvSpPr>
        <p:spPr/>
        <p:txBody>
          <a:bodyPr>
            <a:normAutofit lnSpcReduction="10000"/>
          </a:bodyPr>
          <a:lstStyle/>
          <a:p>
            <a:r>
              <a:rPr lang="es-MX" dirty="0" smtClean="0"/>
              <a:t>El objeto de la lógica es el estudio de la noción de consecuencia lógica y por ende el concepto base no es ya el de </a:t>
            </a:r>
            <a:r>
              <a:rPr lang="es-MX" b="1" dirty="0" smtClean="0">
                <a:solidFill>
                  <a:srgbClr val="FFFF00"/>
                </a:solidFill>
              </a:rPr>
              <a:t>verdad lógica </a:t>
            </a:r>
            <a:r>
              <a:rPr lang="es-MX" dirty="0" smtClean="0"/>
              <a:t>sino el de </a:t>
            </a:r>
            <a:r>
              <a:rPr lang="es-MX" b="1" dirty="0" smtClean="0">
                <a:solidFill>
                  <a:srgbClr val="FFFF00"/>
                </a:solidFill>
              </a:rPr>
              <a:t>inferencia válida</a:t>
            </a:r>
          </a:p>
          <a:p>
            <a:r>
              <a:rPr lang="es-MX" dirty="0" smtClean="0"/>
              <a:t>* la noción de consecuencia lógica no es definible en términos de la noción de verdad lógica; </a:t>
            </a:r>
            <a:r>
              <a:rPr lang="es-MX" b="1" dirty="0" smtClean="0">
                <a:solidFill>
                  <a:srgbClr val="FFFF00"/>
                </a:solidFill>
              </a:rPr>
              <a:t>la verdad lógica es definible en términos de la noción de consecuencia lógica </a:t>
            </a:r>
            <a:r>
              <a:rPr lang="es-MX" dirty="0" smtClean="0"/>
              <a:t>porque toda VL es una consecuencia a partir del conjunto vacío de las hipótesis</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32</a:t>
            </a:fld>
            <a:endParaRPr lang="es-MX"/>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Resumen </a:t>
            </a:r>
            <a:endParaRPr lang="es-MX" dirty="0"/>
          </a:p>
        </p:txBody>
      </p:sp>
      <p:sp>
        <p:nvSpPr>
          <p:cNvPr id="3" name="2 Marcador de contenido"/>
          <p:cNvSpPr>
            <a:spLocks noGrp="1"/>
          </p:cNvSpPr>
          <p:nvPr>
            <p:ph idx="1"/>
          </p:nvPr>
        </p:nvSpPr>
        <p:spPr>
          <a:xfrm>
            <a:off x="914400" y="1428736"/>
            <a:ext cx="7772400" cy="4926824"/>
          </a:xfrm>
        </p:spPr>
        <p:txBody>
          <a:bodyPr/>
          <a:lstStyle/>
          <a:p>
            <a:pPr algn="ctr">
              <a:buNone/>
            </a:pPr>
            <a:endParaRPr lang="es-MX" dirty="0" smtClean="0"/>
          </a:p>
          <a:p>
            <a:pPr algn="ctr">
              <a:buNone/>
            </a:pPr>
            <a:endParaRPr lang="es-MX" dirty="0" smtClean="0"/>
          </a:p>
          <a:p>
            <a:pPr algn="ctr">
              <a:buNone/>
            </a:pPr>
            <a:r>
              <a:rPr lang="es-MX" dirty="0" smtClean="0"/>
              <a:t>** dos sistemas lógicos </a:t>
            </a:r>
          </a:p>
          <a:p>
            <a:pPr algn="ctr">
              <a:buNone/>
            </a:pPr>
            <a:r>
              <a:rPr lang="es-MX" dirty="0" smtClean="0"/>
              <a:t>pueden coincidir en </a:t>
            </a:r>
          </a:p>
          <a:p>
            <a:pPr algn="ctr">
              <a:buNone/>
            </a:pPr>
            <a:r>
              <a:rPr lang="es-MX" dirty="0" smtClean="0"/>
              <a:t>el conjunto de teoremas </a:t>
            </a:r>
          </a:p>
          <a:p>
            <a:pPr algn="ctr">
              <a:buNone/>
            </a:pPr>
            <a:r>
              <a:rPr lang="es-MX" dirty="0" smtClean="0"/>
              <a:t>y diferir en el conjunto </a:t>
            </a:r>
          </a:p>
          <a:p>
            <a:pPr algn="ctr">
              <a:buNone/>
            </a:pPr>
            <a:r>
              <a:rPr lang="es-MX" dirty="0" smtClean="0"/>
              <a:t>de reglas de inferencia</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33</a:t>
            </a:fld>
            <a:endParaRPr lang="es-MX"/>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sz="3600" dirty="0" smtClean="0"/>
              <a:t>Criterio de divergencia lógica</a:t>
            </a:r>
            <a:endParaRPr lang="es-MX" sz="3600" dirty="0"/>
          </a:p>
        </p:txBody>
      </p:sp>
      <p:sp>
        <p:nvSpPr>
          <p:cNvPr id="3" name="2 Marcador de contenido"/>
          <p:cNvSpPr>
            <a:spLocks noGrp="1"/>
          </p:cNvSpPr>
          <p:nvPr>
            <p:ph idx="1"/>
          </p:nvPr>
        </p:nvSpPr>
        <p:spPr/>
        <p:txBody>
          <a:bodyPr/>
          <a:lstStyle/>
          <a:p>
            <a:r>
              <a:rPr lang="es-MX" sz="5400" dirty="0" smtClean="0">
                <a:solidFill>
                  <a:srgbClr val="92D050"/>
                </a:solidFill>
              </a:rPr>
              <a:t>Es para diferenciar a la lógica clásica de las restantes lógicas y éstas entre sí.</a:t>
            </a:r>
          </a:p>
          <a:p>
            <a:endParaRPr lang="es-MX" dirty="0" smtClean="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34</a:t>
            </a:fld>
            <a:endParaRPr lang="es-MX"/>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SÍMBOLOS ESPECIALES</a:t>
            </a:r>
            <a:endParaRPr lang="es-MX" dirty="0"/>
          </a:p>
        </p:txBody>
      </p:sp>
      <p:sp>
        <p:nvSpPr>
          <p:cNvPr id="3" name="2 Marcador de contenido"/>
          <p:cNvSpPr>
            <a:spLocks noGrp="1"/>
          </p:cNvSpPr>
          <p:nvPr>
            <p:ph idx="1"/>
          </p:nvPr>
        </p:nvSpPr>
        <p:spPr>
          <a:xfrm>
            <a:off x="914400" y="1214422"/>
            <a:ext cx="7772400" cy="5141138"/>
          </a:xfrm>
        </p:spPr>
        <p:txBody>
          <a:bodyPr>
            <a:normAutofit lnSpcReduction="10000"/>
          </a:bodyPr>
          <a:lstStyle/>
          <a:p>
            <a:pPr>
              <a:buNone/>
            </a:pPr>
            <a:r>
              <a:rPr lang="es-MX" sz="2800" dirty="0" smtClean="0">
                <a:sym typeface="Wingdings" pitchFamily="2" charset="2"/>
              </a:rPr>
              <a:t> COND ICIONAL MATERIAL.  </a:t>
            </a:r>
            <a:endParaRPr lang="es-MX" sz="2800" dirty="0" smtClean="0"/>
          </a:p>
          <a:p>
            <a:pPr>
              <a:buNone/>
            </a:pPr>
            <a:r>
              <a:rPr lang="es-MX" sz="2800" dirty="0" smtClean="0"/>
              <a:t>v   DISYUNCIÓN</a:t>
            </a:r>
          </a:p>
          <a:p>
            <a:pPr>
              <a:buNone/>
            </a:pPr>
            <a:r>
              <a:rPr lang="es-MX" sz="2800" dirty="0" smtClean="0"/>
              <a:t>&amp;  CONJUNCIÓN</a:t>
            </a:r>
          </a:p>
          <a:p>
            <a:pPr>
              <a:buFontTx/>
              <a:buChar char="-"/>
            </a:pPr>
            <a:r>
              <a:rPr lang="es-MX" sz="2800" dirty="0" smtClean="0"/>
              <a:t>NEGACIÓN CLÁSICA </a:t>
            </a:r>
          </a:p>
          <a:p>
            <a:pPr>
              <a:buNone/>
            </a:pPr>
            <a:r>
              <a:rPr lang="es-MX" sz="2800" dirty="0" smtClean="0"/>
              <a:t>⇒ IMPLICACIÓN ESTRICTA</a:t>
            </a:r>
          </a:p>
          <a:p>
            <a:pPr>
              <a:buNone/>
            </a:pPr>
            <a:r>
              <a:rPr lang="es-MX" sz="2800" dirty="0" smtClean="0"/>
              <a:t>∈  PERTENECE A </a:t>
            </a:r>
          </a:p>
          <a:p>
            <a:pPr>
              <a:buNone/>
            </a:pPr>
            <a:r>
              <a:rPr lang="es-MX" sz="2800" dirty="0" smtClean="0"/>
              <a:t>⊆ INCLUSIÓN IMPROPIA</a:t>
            </a:r>
          </a:p>
          <a:p>
            <a:pPr>
              <a:buNone/>
            </a:pPr>
            <a:r>
              <a:rPr lang="es-MX" sz="2800" dirty="0" smtClean="0"/>
              <a:t>∪ UNIÓN</a:t>
            </a:r>
          </a:p>
          <a:p>
            <a:pPr>
              <a:buNone/>
            </a:pPr>
            <a:r>
              <a:rPr lang="es-MX" sz="2800" dirty="0" smtClean="0"/>
              <a:t>⊢ DEDUCTOR </a:t>
            </a:r>
          </a:p>
          <a:p>
            <a:pPr>
              <a:buNone/>
            </a:pPr>
            <a:r>
              <a:rPr lang="es-MX" sz="2800" dirty="0" smtClean="0"/>
              <a:t>⊧ CONSECUENCIA LÓGICA</a:t>
            </a:r>
          </a:p>
          <a:p>
            <a:pPr>
              <a:buNone/>
            </a:pPr>
            <a:endParaRPr lang="es-MX" sz="2800" dirty="0" smtClean="0"/>
          </a:p>
          <a:p>
            <a:pPr>
              <a:buNone/>
            </a:pP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35</a:t>
            </a:fld>
            <a:endParaRPr lang="es-MX"/>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1130986"/>
          </a:xfrm>
        </p:spPr>
        <p:txBody>
          <a:bodyPr/>
          <a:lstStyle/>
          <a:p>
            <a:r>
              <a:rPr lang="es-MX" sz="2400" b="1" dirty="0" smtClean="0">
                <a:solidFill>
                  <a:srgbClr val="FFFF00"/>
                </a:solidFill>
              </a:rPr>
              <a:t>Dados dos sistemas lógicos S1 y S 2 (donde cualquiera de ellos puede ser la LC, se dice que:</a:t>
            </a:r>
            <a:r>
              <a:rPr lang="es-MX" dirty="0" smtClean="0"/>
              <a:t/>
            </a:r>
            <a:br>
              <a:rPr lang="es-MX" dirty="0" smtClean="0"/>
            </a:br>
            <a:endParaRPr lang="es-MX" dirty="0"/>
          </a:p>
        </p:txBody>
      </p:sp>
      <p:sp>
        <p:nvSpPr>
          <p:cNvPr id="3" name="2 Marcador de contenido"/>
          <p:cNvSpPr>
            <a:spLocks noGrp="1"/>
          </p:cNvSpPr>
          <p:nvPr>
            <p:ph idx="1"/>
          </p:nvPr>
        </p:nvSpPr>
        <p:spPr/>
        <p:txBody>
          <a:bodyPr/>
          <a:lstStyle/>
          <a:p>
            <a:r>
              <a:rPr lang="es-MX" dirty="0" smtClean="0"/>
              <a:t>1) el vocabulario de S1 está incluido propiamente en el de S”. S2 ha ampliado su vocabulario con el agregado de nuevas constantes lógicas manteniéndose la misma sintaxis para la formulación de fórmulas de S1 y extendiendo las reglas de formación para los nuevos símbolos lógicos.</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36</a:t>
            </a:fld>
            <a:endParaRPr lang="es-MX"/>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solidFill>
                  <a:srgbClr val="FFFF00"/>
                </a:solidFill>
              </a:rPr>
              <a:t>S2 es una variante de S1 </a:t>
            </a:r>
            <a:r>
              <a:rPr lang="es-MX" b="1" dirty="0" err="1" smtClean="0">
                <a:solidFill>
                  <a:srgbClr val="FFFF00"/>
                </a:solidFill>
              </a:rPr>
              <a:t>sii</a:t>
            </a:r>
            <a:endParaRPr lang="es-MX" b="1" dirty="0">
              <a:solidFill>
                <a:srgbClr val="FFFF00"/>
              </a:solidFill>
            </a:endParaRPr>
          </a:p>
        </p:txBody>
      </p:sp>
      <p:sp>
        <p:nvSpPr>
          <p:cNvPr id="3" name="2 Marcador de contenido"/>
          <p:cNvSpPr>
            <a:spLocks noGrp="1"/>
          </p:cNvSpPr>
          <p:nvPr>
            <p:ph idx="1"/>
          </p:nvPr>
        </p:nvSpPr>
        <p:spPr/>
        <p:txBody>
          <a:bodyPr/>
          <a:lstStyle/>
          <a:p>
            <a:r>
              <a:rPr lang="es-MX" dirty="0" smtClean="0"/>
              <a:t>i) el vocabulario de S2 puede ser tipográficamente igual o distinto de S1 pero difiere en su sintaxis o en su semántica</a:t>
            </a:r>
          </a:p>
          <a:p>
            <a:r>
              <a:rPr lang="es-MX" dirty="0" err="1" smtClean="0"/>
              <a:t>ii</a:t>
            </a:r>
            <a:r>
              <a:rPr lang="es-MX" dirty="0" smtClean="0"/>
              <a:t>) la base deductiva de S2 es igual a la base deductiva de S1</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37</a:t>
            </a:fld>
            <a:endParaRPr lang="es-MX"/>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914400" y="642918"/>
            <a:ext cx="7772400" cy="5712642"/>
          </a:xfrm>
        </p:spPr>
        <p:txBody>
          <a:bodyPr/>
          <a:lstStyle/>
          <a:p>
            <a:pPr>
              <a:buNone/>
            </a:pPr>
            <a:r>
              <a:rPr lang="es-MX" dirty="0" smtClean="0"/>
              <a:t> La base lógica de predicados </a:t>
            </a:r>
            <a:r>
              <a:rPr lang="es-MX" dirty="0" err="1" smtClean="0"/>
              <a:t>multivariada</a:t>
            </a:r>
            <a:r>
              <a:rPr lang="es-MX" dirty="0" smtClean="0"/>
              <a:t> es un ejemplo de variantes de predicados estándar porque posee distinta semántica.</a:t>
            </a:r>
          </a:p>
          <a:p>
            <a:pPr>
              <a:buNone/>
            </a:pPr>
            <a:endParaRPr lang="es-MX" dirty="0" smtClean="0"/>
          </a:p>
          <a:p>
            <a:pPr>
              <a:buNone/>
            </a:pPr>
            <a:r>
              <a:rPr lang="es-MX" dirty="0" smtClean="0"/>
              <a:t>Las variantes de un sistema que alteran su vocabulario y la sintaxis pero conservan la misma semántica y el mismo sistema de conjunto de inferencias válidas se llaman variantes </a:t>
            </a:r>
            <a:r>
              <a:rPr lang="es-MX" dirty="0" err="1" smtClean="0"/>
              <a:t>notacionales</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38</a:t>
            </a:fld>
            <a:endParaRPr lang="es-MX"/>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sz="3600" b="1" dirty="0" smtClean="0">
                <a:solidFill>
                  <a:srgbClr val="FFFF00"/>
                </a:solidFill>
              </a:rPr>
              <a:t>S2 es una lógica divergente de S1 </a:t>
            </a:r>
            <a:r>
              <a:rPr lang="es-MX" sz="3600" b="1" dirty="0" err="1" smtClean="0">
                <a:solidFill>
                  <a:srgbClr val="FFFF00"/>
                </a:solidFill>
              </a:rPr>
              <a:t>sii</a:t>
            </a:r>
            <a:endParaRPr lang="es-MX" sz="3600" b="1" dirty="0">
              <a:solidFill>
                <a:srgbClr val="FFFF00"/>
              </a:solidFill>
            </a:endParaRPr>
          </a:p>
        </p:txBody>
      </p:sp>
      <p:sp>
        <p:nvSpPr>
          <p:cNvPr id="3" name="2 Marcador de contenido"/>
          <p:cNvSpPr>
            <a:spLocks noGrp="1"/>
          </p:cNvSpPr>
          <p:nvPr>
            <p:ph idx="1"/>
          </p:nvPr>
        </p:nvSpPr>
        <p:spPr/>
        <p:txBody>
          <a:bodyPr/>
          <a:lstStyle/>
          <a:p>
            <a:r>
              <a:rPr lang="es-MX" dirty="0" smtClean="0"/>
              <a:t>1) el vocabulario de S2 es igual al de S1</a:t>
            </a:r>
          </a:p>
          <a:p>
            <a:r>
              <a:rPr lang="es-MX" dirty="0" smtClean="0"/>
              <a:t>(lógicas intuicionistas y </a:t>
            </a:r>
            <a:r>
              <a:rPr lang="es-MX" dirty="0" err="1" smtClean="0"/>
              <a:t>multivaluadas</a:t>
            </a:r>
            <a:r>
              <a:rPr lang="es-MX" dirty="0" smtClean="0"/>
              <a:t>, lógicas difusas)</a:t>
            </a:r>
          </a:p>
          <a:p>
            <a:r>
              <a:rPr lang="es-MX" dirty="0" smtClean="0"/>
              <a:t>2) el vocabulario de S1 difiere del vocabulario S2 (lógica de relevancia</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39</a:t>
            </a:fld>
            <a:endParaRPr lang="es-MX"/>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Sistema formal</a:t>
            </a:r>
            <a:r>
              <a:rPr lang="es-MX" dirty="0" smtClean="0"/>
              <a:t/>
            </a:r>
            <a:br>
              <a:rPr lang="es-MX" dirty="0" smtClean="0"/>
            </a:br>
            <a:endParaRPr lang="es-MX" dirty="0"/>
          </a:p>
        </p:txBody>
      </p:sp>
      <p:sp>
        <p:nvSpPr>
          <p:cNvPr id="3" name="2 Marcador de contenido"/>
          <p:cNvSpPr>
            <a:spLocks noGrp="1"/>
          </p:cNvSpPr>
          <p:nvPr>
            <p:ph idx="1"/>
          </p:nvPr>
        </p:nvSpPr>
        <p:spPr/>
        <p:txBody>
          <a:bodyPr>
            <a:normAutofit/>
          </a:bodyPr>
          <a:lstStyle/>
          <a:p>
            <a:pPr algn="ctr"/>
            <a:r>
              <a:rPr lang="es-ES" sz="3200" b="1" dirty="0" smtClean="0"/>
              <a:t>Un sistema formal o un sistema axiomático es un artificio </a:t>
            </a:r>
            <a:r>
              <a:rPr lang="es-ES" sz="3200" b="1" u="sng" dirty="0" smtClean="0">
                <a:hlinkClick r:id="rId2" tooltip="Matemática"/>
              </a:rPr>
              <a:t>matemático</a:t>
            </a:r>
            <a:r>
              <a:rPr lang="es-ES" sz="3200" b="1" dirty="0" smtClean="0"/>
              <a:t> compuesto de símbolos que se unen entre sí formando cadenas que a su vez pueden ser manipuladas según reglas para producir otras cadenas. De esta manera, es una </a:t>
            </a:r>
            <a:r>
              <a:rPr lang="es-ES" sz="3200" b="1" u="sng" dirty="0" smtClean="0">
                <a:hlinkClick r:id="rId3" tooltip="Gramática formal"/>
              </a:rPr>
              <a:t>gramática formal</a:t>
            </a:r>
            <a:r>
              <a:rPr lang="es-ES" sz="3200" b="1" dirty="0" smtClean="0"/>
              <a:t> usada para la modelización de diferentes propósitos</a:t>
            </a:r>
            <a:endParaRPr lang="es-MX" sz="3200" b="1"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4</a:t>
            </a:fld>
            <a:endParaRPr lang="es-MX"/>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914400" y="714356"/>
            <a:ext cx="7772400" cy="5641204"/>
          </a:xfrm>
        </p:spPr>
        <p:txBody>
          <a:bodyPr/>
          <a:lstStyle/>
          <a:p>
            <a:pPr>
              <a:buNone/>
            </a:pPr>
            <a:r>
              <a:rPr lang="es-MX" dirty="0" err="1" smtClean="0"/>
              <a:t>ii</a:t>
            </a:r>
            <a:r>
              <a:rPr lang="es-MX" dirty="0" smtClean="0"/>
              <a:t>) La base deductiva de S1 esta incluida propiamente la  base deductiva de S2; </a:t>
            </a:r>
            <a:r>
              <a:rPr lang="es-MX" dirty="0" err="1" smtClean="0"/>
              <a:t>i.e.</a:t>
            </a:r>
            <a:r>
              <a:rPr lang="es-MX" dirty="0" smtClean="0"/>
              <a:t> S2 tiene más inferencias válidas que S1 y ellas son precisamente las que involucran al nuevo vocabulario de S2.</a:t>
            </a:r>
          </a:p>
          <a:p>
            <a:pPr>
              <a:buNone/>
            </a:pPr>
            <a:endParaRPr lang="es-MX" dirty="0" smtClean="0"/>
          </a:p>
          <a:p>
            <a:pPr>
              <a:buNone/>
            </a:pPr>
            <a:r>
              <a:rPr lang="es-MX" dirty="0" smtClean="0"/>
              <a:t>Estas extensiones reciben el nombre de extensiones conservadoras (porque S2 preserva todas las inferencias válidas de S1) </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40</a:t>
            </a:fld>
            <a:endParaRPr lang="es-MX"/>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solidFill>
                  <a:srgbClr val="FFFF00"/>
                </a:solidFill>
              </a:rPr>
              <a:t>Ejemplos</a:t>
            </a:r>
            <a:r>
              <a:rPr lang="es-MX" dirty="0" smtClean="0"/>
              <a:t> </a:t>
            </a:r>
            <a:endParaRPr lang="es-MX" dirty="0"/>
          </a:p>
        </p:txBody>
      </p:sp>
      <p:sp>
        <p:nvSpPr>
          <p:cNvPr id="3" name="2 Marcador de contenido"/>
          <p:cNvSpPr>
            <a:spLocks noGrp="1"/>
          </p:cNvSpPr>
          <p:nvPr>
            <p:ph idx="1"/>
          </p:nvPr>
        </p:nvSpPr>
        <p:spPr/>
        <p:txBody>
          <a:bodyPr>
            <a:normAutofit lnSpcReduction="10000"/>
          </a:bodyPr>
          <a:lstStyle/>
          <a:p>
            <a:pPr>
              <a:buNone/>
            </a:pPr>
            <a:r>
              <a:rPr lang="es-MX" dirty="0" smtClean="0"/>
              <a:t>La lógica de predicados (primer orden) es una extensión conservadora de la lógica proposicional </a:t>
            </a:r>
            <a:r>
              <a:rPr lang="es-MX" b="1" dirty="0" smtClean="0">
                <a:solidFill>
                  <a:srgbClr val="FFFF00"/>
                </a:solidFill>
              </a:rPr>
              <a:t>(se agregan los cuantificadores universal y existencial)</a:t>
            </a:r>
          </a:p>
          <a:p>
            <a:pPr>
              <a:buNone/>
            </a:pPr>
            <a:r>
              <a:rPr lang="es-MX" dirty="0" smtClean="0"/>
              <a:t>El fragmento proposicional de las lógicas modales estándares, como la lógica proposicional modal </a:t>
            </a:r>
            <a:r>
              <a:rPr lang="es-MX" dirty="0" err="1" smtClean="0"/>
              <a:t>alética</a:t>
            </a:r>
            <a:r>
              <a:rPr lang="es-MX" dirty="0" smtClean="0"/>
              <a:t> </a:t>
            </a:r>
            <a:r>
              <a:rPr lang="es-MX" b="1" dirty="0" smtClean="0">
                <a:solidFill>
                  <a:srgbClr val="FFFF00"/>
                </a:solidFill>
              </a:rPr>
              <a:t>(necesario/imposible) </a:t>
            </a:r>
            <a:r>
              <a:rPr lang="es-MX" dirty="0" smtClean="0"/>
              <a:t>y deóntica </a:t>
            </a:r>
            <a:r>
              <a:rPr lang="es-MX" b="1" dirty="0" smtClean="0">
                <a:solidFill>
                  <a:srgbClr val="FFFF00"/>
                </a:solidFill>
              </a:rPr>
              <a:t>(obligatorio, permitido) </a:t>
            </a:r>
            <a:r>
              <a:rPr lang="es-MX" dirty="0" smtClean="0"/>
              <a:t>son extensiones de la lógica proposicional clásica.</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41</a:t>
            </a:fld>
            <a:endParaRPr lang="es-MX"/>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285728"/>
            <a:ext cx="7772400" cy="1140736"/>
          </a:xfrm>
        </p:spPr>
        <p:txBody>
          <a:bodyPr/>
          <a:lstStyle/>
          <a:p>
            <a:r>
              <a:rPr lang="es-MX" sz="3600" dirty="0" smtClean="0"/>
              <a:t>Noción de consecuencia en la LC</a:t>
            </a:r>
            <a:endParaRPr lang="es-MX" sz="3600" dirty="0"/>
          </a:p>
        </p:txBody>
      </p:sp>
      <p:sp>
        <p:nvSpPr>
          <p:cNvPr id="3" name="2 Marcador de contenido"/>
          <p:cNvSpPr>
            <a:spLocks noGrp="1"/>
          </p:cNvSpPr>
          <p:nvPr>
            <p:ph idx="1"/>
          </p:nvPr>
        </p:nvSpPr>
        <p:spPr/>
        <p:txBody>
          <a:bodyPr/>
          <a:lstStyle/>
          <a:p>
            <a:r>
              <a:rPr lang="es-MX" dirty="0" smtClean="0"/>
              <a:t>LA NOCIÓN DE CONSECUENCIA LÓGICA SINTÁCTICA DE LA LC se identifica con la noción de deducibilidad representada por el signo </a:t>
            </a:r>
            <a:r>
              <a:rPr lang="es-MX" dirty="0" smtClean="0">
                <a:solidFill>
                  <a:srgbClr val="FFFF00"/>
                </a:solidFill>
              </a:rPr>
              <a:t>⊢ </a:t>
            </a:r>
          </a:p>
          <a:p>
            <a:r>
              <a:rPr lang="es-MX" dirty="0" smtClean="0"/>
              <a:t>LA NOCIÓN DE CONSECUENCIA SEMÁNTICA  se identifica directamente con la noción de consecuencia lógica representada por el signo </a:t>
            </a:r>
            <a:r>
              <a:rPr lang="es-MX" dirty="0" smtClean="0">
                <a:solidFill>
                  <a:srgbClr val="FFFF00"/>
                </a:solidFill>
              </a:rPr>
              <a:t>⊧</a:t>
            </a:r>
            <a:endParaRPr lang="es-MX" dirty="0">
              <a:solidFill>
                <a:srgbClr val="FFFF00"/>
              </a:solidFill>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42</a:t>
            </a:fld>
            <a:endParaRPr lang="es-MX"/>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Enfoque sintáctico</a:t>
            </a:r>
            <a:endParaRPr lang="es-MX" dirty="0"/>
          </a:p>
        </p:txBody>
      </p:sp>
      <p:sp>
        <p:nvSpPr>
          <p:cNvPr id="3" name="2 Marcador de contenido"/>
          <p:cNvSpPr>
            <a:spLocks noGrp="1"/>
          </p:cNvSpPr>
          <p:nvPr>
            <p:ph idx="1"/>
          </p:nvPr>
        </p:nvSpPr>
        <p:spPr/>
        <p:txBody>
          <a:bodyPr/>
          <a:lstStyle/>
          <a:p>
            <a:r>
              <a:rPr lang="es-MX" dirty="0" smtClean="0"/>
              <a:t>Inicia a comienzos del siglo 20 con la idea de construir un lenguaje para las matemáticas que rescate sólo los aspectos puramente formales y prescinda totalmente del significado y de la verdad de las oraciones (Un cálculo)</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43</a:t>
            </a:fld>
            <a:endParaRPr lang="es-MX"/>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Reflexividad generalizada</a:t>
            </a:r>
            <a:endParaRPr lang="es-MX" dirty="0"/>
          </a:p>
        </p:txBody>
      </p:sp>
      <p:sp>
        <p:nvSpPr>
          <p:cNvPr id="3" name="2 Marcador de contenido"/>
          <p:cNvSpPr>
            <a:spLocks noGrp="1"/>
          </p:cNvSpPr>
          <p:nvPr>
            <p:ph idx="1"/>
          </p:nvPr>
        </p:nvSpPr>
        <p:spPr/>
        <p:txBody>
          <a:bodyPr/>
          <a:lstStyle/>
          <a:p>
            <a:r>
              <a:rPr lang="az-Cyrl-AZ" dirty="0" smtClean="0">
                <a:solidFill>
                  <a:srgbClr val="FFFF00"/>
                </a:solidFill>
              </a:rPr>
              <a:t>Г</a:t>
            </a:r>
            <a:r>
              <a:rPr lang="es-MX" dirty="0" smtClean="0">
                <a:solidFill>
                  <a:srgbClr val="FFFF00"/>
                </a:solidFill>
              </a:rPr>
              <a:t> ⊢  A, si A </a:t>
            </a:r>
            <a:r>
              <a:rPr lang="az-Cyrl-AZ" dirty="0" smtClean="0">
                <a:solidFill>
                  <a:srgbClr val="FFFF00"/>
                </a:solidFill>
              </a:rPr>
              <a:t>є</a:t>
            </a:r>
            <a:r>
              <a:rPr lang="es-MX" dirty="0" smtClean="0">
                <a:solidFill>
                  <a:srgbClr val="FFFF00"/>
                </a:solidFill>
              </a:rPr>
              <a:t> </a:t>
            </a:r>
            <a:r>
              <a:rPr lang="az-Cyrl-AZ" dirty="0" smtClean="0">
                <a:solidFill>
                  <a:srgbClr val="FFFF00"/>
                </a:solidFill>
              </a:rPr>
              <a:t>Г</a:t>
            </a:r>
            <a:endParaRPr lang="es-MX" dirty="0" smtClean="0">
              <a:solidFill>
                <a:srgbClr val="FFFF00"/>
              </a:solidFill>
            </a:endParaRPr>
          </a:p>
          <a:p>
            <a:endParaRPr lang="es-MX" dirty="0" smtClean="0"/>
          </a:p>
          <a:p>
            <a:r>
              <a:rPr lang="es-MX" dirty="0" smtClean="0"/>
              <a:t>Si una fórmula A pertenece a un conjunto de fórmulas </a:t>
            </a:r>
            <a:r>
              <a:rPr lang="az-Cyrl-AZ" dirty="0" smtClean="0"/>
              <a:t>Г</a:t>
            </a:r>
            <a:r>
              <a:rPr lang="es-MX" dirty="0" smtClean="0"/>
              <a:t>, entonces  ella se deduce de dicho conjunto.</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44</a:t>
            </a:fld>
            <a:endParaRPr lang="es-MX"/>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1202424"/>
          </a:xfrm>
        </p:spPr>
        <p:txBody>
          <a:bodyPr/>
          <a:lstStyle/>
          <a:p>
            <a:r>
              <a:rPr lang="es-MX" sz="3600" dirty="0" smtClean="0"/>
              <a:t>Dudas de un intercambiado con la UNAM</a:t>
            </a:r>
            <a:endParaRPr lang="es-MX" sz="3600" dirty="0"/>
          </a:p>
        </p:txBody>
      </p:sp>
      <p:sp>
        <p:nvSpPr>
          <p:cNvPr id="3" name="2 Marcador de contenido"/>
          <p:cNvSpPr>
            <a:spLocks noGrp="1"/>
          </p:cNvSpPr>
          <p:nvPr>
            <p:ph idx="1"/>
          </p:nvPr>
        </p:nvSpPr>
        <p:spPr/>
        <p:txBody>
          <a:bodyPr>
            <a:normAutofit/>
          </a:bodyPr>
          <a:lstStyle/>
          <a:p>
            <a:pPr algn="ctr">
              <a:buNone/>
            </a:pPr>
            <a:r>
              <a:rPr lang="es-MX" sz="4400" dirty="0" smtClean="0">
                <a:solidFill>
                  <a:srgbClr val="FFFF00"/>
                </a:solidFill>
              </a:rPr>
              <a:t>(a </a:t>
            </a:r>
            <a:r>
              <a:rPr lang="es-MX" sz="4400" dirty="0" smtClean="0">
                <a:solidFill>
                  <a:srgbClr val="FFFF00"/>
                </a:solidFill>
                <a:sym typeface="Wingdings" pitchFamily="2" charset="2"/>
              </a:rPr>
              <a:t> a)   b. &amp; b.  (a  a)</a:t>
            </a:r>
          </a:p>
          <a:p>
            <a:pPr algn="ctr">
              <a:buNone/>
            </a:pPr>
            <a:r>
              <a:rPr lang="es-MX" sz="4400" dirty="0" smtClean="0">
                <a:sym typeface="Wingdings" pitchFamily="2" charset="2"/>
              </a:rPr>
              <a:t>En nuestras fórmulas</a:t>
            </a:r>
          </a:p>
          <a:p>
            <a:pPr algn="ctr">
              <a:buNone/>
            </a:pPr>
            <a:r>
              <a:rPr lang="es-MX" sz="4400" dirty="0" smtClean="0">
                <a:solidFill>
                  <a:srgbClr val="FFFF00"/>
                </a:solidFill>
                <a:sym typeface="Wingdings" pitchFamily="2" charset="2"/>
              </a:rPr>
              <a:t>A  A.  B. &amp; B </a:t>
            </a:r>
            <a:r>
              <a:rPr lang="es-MX" sz="4400" dirty="0" smtClean="0">
                <a:solidFill>
                  <a:srgbClr val="FFFF00"/>
                </a:solidFill>
              </a:rPr>
              <a:t>⊢ A </a:t>
            </a:r>
            <a:r>
              <a:rPr lang="es-MX" sz="4400" dirty="0" smtClean="0">
                <a:solidFill>
                  <a:srgbClr val="FFFF00"/>
                </a:solidFill>
                <a:sym typeface="Wingdings" pitchFamily="2" charset="2"/>
              </a:rPr>
              <a:t> A</a:t>
            </a:r>
            <a:endParaRPr lang="es-MX" sz="4400" dirty="0" smtClean="0">
              <a:sym typeface="Wingdings" pitchFamily="2" charset="2"/>
            </a:endParaRPr>
          </a:p>
          <a:p>
            <a:pPr algn="ctr">
              <a:buNone/>
            </a:pPr>
            <a:r>
              <a:rPr lang="es-MX" sz="4000" dirty="0" smtClean="0">
                <a:sym typeface="Wingdings" pitchFamily="2" charset="2"/>
              </a:rPr>
              <a:t>???????????¿¿¿¿¿¿¿¿</a:t>
            </a:r>
          </a:p>
          <a:p>
            <a:pPr algn="ctr">
              <a:buNone/>
            </a:pPr>
            <a:r>
              <a:rPr lang="es-MX" sz="4000" dirty="0" smtClean="0">
                <a:sym typeface="Wingdings" pitchFamily="2" charset="2"/>
              </a:rPr>
              <a:t>%&amp;&amp;$”$%/)(/%$#</a:t>
            </a:r>
            <a:endParaRPr lang="es-MX" sz="4000"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45</a:t>
            </a:fld>
            <a:endParaRPr lang="es-MX"/>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914400" y="1357298"/>
            <a:ext cx="7772400" cy="4357718"/>
          </a:xfrm>
        </p:spPr>
        <p:txBody>
          <a:bodyPr/>
          <a:lstStyle/>
          <a:p>
            <a:r>
              <a:rPr lang="es-MX" b="1" dirty="0" smtClean="0"/>
              <a:t>Una proposición falsa implica cualquier proposición.</a:t>
            </a:r>
            <a:endParaRPr lang="es-MX" dirty="0" smtClean="0"/>
          </a:p>
          <a:p>
            <a:r>
              <a:rPr lang="es-MX" b="1" dirty="0" smtClean="0"/>
              <a:t>Una proposición verdadera es implicada por cualquier proposición.</a:t>
            </a:r>
            <a:endParaRPr lang="es-MX" dirty="0" smtClean="0"/>
          </a:p>
          <a:p>
            <a:r>
              <a:rPr lang="es-MX" b="1" dirty="0" smtClean="0"/>
              <a:t>Una contradicción implica cualquier proposición.</a:t>
            </a:r>
            <a:endParaRPr lang="es-MX" dirty="0" smtClean="0"/>
          </a:p>
          <a:p>
            <a:r>
              <a:rPr lang="es-MX" b="1" dirty="0" smtClean="0"/>
              <a:t>Una verdad lógica es implicada por cualquier proposición.</a:t>
            </a:r>
            <a:endParaRPr lang="es-MX" dirty="0" smtClean="0"/>
          </a:p>
          <a:p>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46</a:t>
            </a:fld>
            <a:endParaRPr lang="es-MX"/>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Monotonía </a:t>
            </a:r>
            <a:endParaRPr lang="es-MX" dirty="0"/>
          </a:p>
        </p:txBody>
      </p:sp>
      <p:sp>
        <p:nvSpPr>
          <p:cNvPr id="3" name="2 Marcador de contenido"/>
          <p:cNvSpPr>
            <a:spLocks noGrp="1"/>
          </p:cNvSpPr>
          <p:nvPr>
            <p:ph idx="1"/>
          </p:nvPr>
        </p:nvSpPr>
        <p:spPr/>
        <p:txBody>
          <a:bodyPr/>
          <a:lstStyle/>
          <a:p>
            <a:pPr>
              <a:buNone/>
            </a:pPr>
            <a:r>
              <a:rPr lang="az-Cyrl-AZ" dirty="0" smtClean="0"/>
              <a:t>Г</a:t>
            </a:r>
            <a:r>
              <a:rPr lang="es-MX" dirty="0" smtClean="0"/>
              <a:t>        A, entonces </a:t>
            </a:r>
            <a:r>
              <a:rPr lang="az-Cyrl-AZ" dirty="0" smtClean="0"/>
              <a:t>Г</a:t>
            </a:r>
            <a:r>
              <a:rPr lang="es-MX" dirty="0" smtClean="0"/>
              <a:t> U     B   </a:t>
            </a:r>
          </a:p>
          <a:p>
            <a:pPr>
              <a:buNone/>
            </a:pPr>
            <a:r>
              <a:rPr lang="es-MX" dirty="0" smtClean="0"/>
              <a:t>Si una fórmula A se deduce de un conjunto de fórmulas </a:t>
            </a:r>
            <a:r>
              <a:rPr lang="az-Cyrl-AZ" dirty="0" smtClean="0"/>
              <a:t>Г</a:t>
            </a:r>
            <a:r>
              <a:rPr lang="es-MX" dirty="0" smtClean="0"/>
              <a:t> y si a este conjunto se le agrega una nueva fórmula B (refuerza el conjunto </a:t>
            </a:r>
            <a:r>
              <a:rPr lang="az-Cyrl-AZ" dirty="0" smtClean="0"/>
              <a:t>Г</a:t>
            </a:r>
            <a:r>
              <a:rPr lang="es-MX" dirty="0" smtClean="0"/>
              <a:t> agregando una nueva fórmula B), del conjunto </a:t>
            </a:r>
            <a:r>
              <a:rPr lang="az-Cyrl-AZ" dirty="0" smtClean="0"/>
              <a:t>Г</a:t>
            </a:r>
            <a:r>
              <a:rPr lang="es-MX" dirty="0" smtClean="0"/>
              <a:t> más la fórmula B se sigue derivando A</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47</a:t>
            </a:fld>
            <a:endParaRPr lang="es-MX"/>
          </a:p>
        </p:txBody>
      </p:sp>
      <p:cxnSp>
        <p:nvCxnSpPr>
          <p:cNvPr id="8" name="7 Conector recto"/>
          <p:cNvCxnSpPr/>
          <p:nvPr/>
        </p:nvCxnSpPr>
        <p:spPr>
          <a:xfrm rot="5400000">
            <a:off x="1285852" y="2071678"/>
            <a:ext cx="28575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1428728" y="2071678"/>
            <a:ext cx="285752" cy="1588"/>
          </a:xfrm>
          <a:prstGeom prst="line">
            <a:avLst/>
          </a:prstGeom>
        </p:spPr>
        <p:style>
          <a:lnRef idx="1">
            <a:schemeClr val="accent1"/>
          </a:lnRef>
          <a:fillRef idx="0">
            <a:schemeClr val="accent1"/>
          </a:fillRef>
          <a:effectRef idx="0">
            <a:schemeClr val="accent1"/>
          </a:effectRef>
          <a:fontRef idx="minor">
            <a:schemeClr val="tx1"/>
          </a:fontRef>
        </p:style>
      </p:cxnSp>
      <p:sp>
        <p:nvSpPr>
          <p:cNvPr id="13" name="12 Abrir llave"/>
          <p:cNvSpPr/>
          <p:nvPr/>
        </p:nvSpPr>
        <p:spPr>
          <a:xfrm>
            <a:off x="4429124" y="1928802"/>
            <a:ext cx="117157" cy="28575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6" name="15 Cerrar llave"/>
          <p:cNvSpPr/>
          <p:nvPr/>
        </p:nvSpPr>
        <p:spPr>
          <a:xfrm>
            <a:off x="4929190" y="1928802"/>
            <a:ext cx="142876" cy="28575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Corte </a:t>
            </a:r>
            <a:endParaRPr lang="es-MX" dirty="0"/>
          </a:p>
        </p:txBody>
      </p:sp>
      <p:sp>
        <p:nvSpPr>
          <p:cNvPr id="3" name="2 Marcador de contenido"/>
          <p:cNvSpPr>
            <a:spLocks noGrp="1"/>
          </p:cNvSpPr>
          <p:nvPr>
            <p:ph idx="1"/>
          </p:nvPr>
        </p:nvSpPr>
        <p:spPr/>
        <p:txBody>
          <a:bodyPr/>
          <a:lstStyle/>
          <a:p>
            <a:pPr>
              <a:buNone/>
            </a:pPr>
            <a:r>
              <a:rPr lang="az-Cyrl-AZ" dirty="0" smtClean="0"/>
              <a:t>Г</a:t>
            </a:r>
            <a:r>
              <a:rPr lang="es-MX" dirty="0" smtClean="0"/>
              <a:t>      A y </a:t>
            </a:r>
            <a:r>
              <a:rPr lang="az-Cyrl-AZ" dirty="0" smtClean="0"/>
              <a:t>Г</a:t>
            </a:r>
            <a:r>
              <a:rPr lang="es-MX" dirty="0" smtClean="0"/>
              <a:t> U    B       A, entonces </a:t>
            </a:r>
            <a:r>
              <a:rPr lang="az-Cyrl-AZ" dirty="0" smtClean="0"/>
              <a:t>Г</a:t>
            </a:r>
            <a:r>
              <a:rPr lang="es-MX" dirty="0" smtClean="0"/>
              <a:t>     A</a:t>
            </a:r>
          </a:p>
          <a:p>
            <a:pPr>
              <a:buNone/>
            </a:pPr>
            <a:endParaRPr lang="es-MX" dirty="0" smtClean="0"/>
          </a:p>
          <a:p>
            <a:pPr>
              <a:buNone/>
            </a:pPr>
            <a:r>
              <a:rPr lang="es-MX" dirty="0" smtClean="0"/>
              <a:t>Refleja la propiedad de la transitividad de la relación de deducibilidad</a:t>
            </a:r>
          </a:p>
          <a:p>
            <a:pPr>
              <a:buNone/>
            </a:pPr>
            <a:r>
              <a:rPr lang="es-MX" dirty="0" smtClean="0"/>
              <a:t> </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48</a:t>
            </a:fld>
            <a:endParaRPr lang="es-MX"/>
          </a:p>
        </p:txBody>
      </p:sp>
      <p:cxnSp>
        <p:nvCxnSpPr>
          <p:cNvPr id="8" name="7 Conector recto"/>
          <p:cNvCxnSpPr/>
          <p:nvPr/>
        </p:nvCxnSpPr>
        <p:spPr>
          <a:xfrm rot="5400000">
            <a:off x="1285852" y="2071678"/>
            <a:ext cx="28575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1428728" y="2071678"/>
            <a:ext cx="142876" cy="1588"/>
          </a:xfrm>
          <a:prstGeom prst="line">
            <a:avLst/>
          </a:prstGeom>
        </p:spPr>
        <p:style>
          <a:lnRef idx="1">
            <a:schemeClr val="accent1"/>
          </a:lnRef>
          <a:fillRef idx="0">
            <a:schemeClr val="accent1"/>
          </a:fillRef>
          <a:effectRef idx="0">
            <a:schemeClr val="accent1"/>
          </a:effectRef>
          <a:fontRef idx="minor">
            <a:schemeClr val="tx1"/>
          </a:fontRef>
        </p:style>
      </p:cxnSp>
      <p:sp>
        <p:nvSpPr>
          <p:cNvPr id="11" name="10 Abrir llave"/>
          <p:cNvSpPr/>
          <p:nvPr/>
        </p:nvSpPr>
        <p:spPr>
          <a:xfrm>
            <a:off x="2928926" y="1928802"/>
            <a:ext cx="71438" cy="28575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2" name="11 Cerrar llave"/>
          <p:cNvSpPr/>
          <p:nvPr/>
        </p:nvSpPr>
        <p:spPr>
          <a:xfrm>
            <a:off x="3357554" y="1928802"/>
            <a:ext cx="71438" cy="28575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cxnSp>
        <p:nvCxnSpPr>
          <p:cNvPr id="14" name="13 Conector recto"/>
          <p:cNvCxnSpPr/>
          <p:nvPr/>
        </p:nvCxnSpPr>
        <p:spPr>
          <a:xfrm rot="5400000">
            <a:off x="3500430" y="2071678"/>
            <a:ext cx="28575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15 Conector recto"/>
          <p:cNvCxnSpPr/>
          <p:nvPr/>
        </p:nvCxnSpPr>
        <p:spPr>
          <a:xfrm>
            <a:off x="3643306" y="2071678"/>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17 Conector recto"/>
          <p:cNvCxnSpPr/>
          <p:nvPr/>
        </p:nvCxnSpPr>
        <p:spPr>
          <a:xfrm rot="5400000">
            <a:off x="5930116" y="2071678"/>
            <a:ext cx="284958"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19 Conector recto"/>
          <p:cNvCxnSpPr/>
          <p:nvPr/>
        </p:nvCxnSpPr>
        <p:spPr>
          <a:xfrm>
            <a:off x="6072198" y="2071678"/>
            <a:ext cx="142876"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1202424"/>
          </a:xfrm>
        </p:spPr>
        <p:txBody>
          <a:bodyPr/>
          <a:lstStyle/>
          <a:p>
            <a:r>
              <a:rPr lang="es-MX" dirty="0" err="1" smtClean="0"/>
              <a:t>Tarski</a:t>
            </a:r>
            <a:r>
              <a:rPr lang="es-MX" dirty="0" smtClean="0"/>
              <a:t>  y la consecuencia lógica semántica</a:t>
            </a:r>
            <a:endParaRPr lang="es-MX" dirty="0"/>
          </a:p>
        </p:txBody>
      </p:sp>
      <p:sp>
        <p:nvSpPr>
          <p:cNvPr id="3" name="2 Marcador de contenido"/>
          <p:cNvSpPr>
            <a:spLocks noGrp="1"/>
          </p:cNvSpPr>
          <p:nvPr>
            <p:ph idx="1"/>
          </p:nvPr>
        </p:nvSpPr>
        <p:spPr/>
        <p:txBody>
          <a:bodyPr/>
          <a:lstStyle/>
          <a:p>
            <a:pPr>
              <a:buNone/>
            </a:pPr>
            <a:r>
              <a:rPr lang="es-MX" dirty="0" smtClean="0"/>
              <a:t>Se formula de la manera siguiente:</a:t>
            </a:r>
          </a:p>
          <a:p>
            <a:endParaRPr lang="es-MX" dirty="0" smtClean="0"/>
          </a:p>
          <a:p>
            <a:pPr>
              <a:buNone/>
            </a:pPr>
            <a:r>
              <a:rPr lang="es-MX" dirty="0" smtClean="0"/>
              <a:t>   </a:t>
            </a:r>
            <a:r>
              <a:rPr lang="az-Cyrl-AZ" dirty="0" smtClean="0"/>
              <a:t>Г</a:t>
            </a:r>
            <a:r>
              <a:rPr lang="es-MX" dirty="0" smtClean="0"/>
              <a:t>          A  </a:t>
            </a:r>
          </a:p>
          <a:p>
            <a:pPr>
              <a:buNone/>
            </a:pPr>
            <a:r>
              <a:rPr lang="es-MX" dirty="0" smtClean="0"/>
              <a:t>(A es una consecuencia semántica del conjunto de oraciones </a:t>
            </a:r>
            <a:r>
              <a:rPr lang="az-Cyrl-AZ" dirty="0" smtClean="0"/>
              <a:t>Г</a:t>
            </a:r>
            <a:r>
              <a:rPr lang="es-MX" dirty="0" smtClean="0"/>
              <a:t> si y sólo si toda interpretación que hace verdaderas a las oraciones de </a:t>
            </a:r>
            <a:r>
              <a:rPr lang="az-Cyrl-AZ" dirty="0" smtClean="0"/>
              <a:t>Г </a:t>
            </a:r>
            <a:r>
              <a:rPr lang="es-MX" dirty="0" smtClean="0"/>
              <a:t> hace verdadera a la oración A</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49</a:t>
            </a:fld>
            <a:endParaRPr lang="es-MX"/>
          </a:p>
        </p:txBody>
      </p:sp>
      <p:cxnSp>
        <p:nvCxnSpPr>
          <p:cNvPr id="8" name="7 Conector recto"/>
          <p:cNvCxnSpPr/>
          <p:nvPr/>
        </p:nvCxnSpPr>
        <p:spPr>
          <a:xfrm rot="5400000">
            <a:off x="1606529" y="3107529"/>
            <a:ext cx="357984"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a:off x="1785918" y="3071810"/>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a:off x="1785918" y="3143248"/>
            <a:ext cx="142876"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SISTEMAS FORMALES</a:t>
            </a:r>
            <a:endParaRPr lang="es-MX" dirty="0"/>
          </a:p>
        </p:txBody>
      </p:sp>
      <p:sp>
        <p:nvSpPr>
          <p:cNvPr id="3" name="2 Marcador de contenido"/>
          <p:cNvSpPr>
            <a:spLocks noGrp="1"/>
          </p:cNvSpPr>
          <p:nvPr>
            <p:ph idx="1"/>
          </p:nvPr>
        </p:nvSpPr>
        <p:spPr/>
        <p:txBody>
          <a:bodyPr/>
          <a:lstStyle/>
          <a:p>
            <a:r>
              <a:rPr lang="es-ES" b="1" dirty="0" smtClean="0"/>
              <a:t>Un sistema así es la reducción de un </a:t>
            </a:r>
            <a:r>
              <a:rPr lang="es-ES" b="1" u="sng" dirty="0" smtClean="0">
                <a:hlinkClick r:id="rId2" tooltip="Lenguaje&#10; formalizado"/>
              </a:rPr>
              <a:t>lenguaje formalizado</a:t>
            </a:r>
            <a:r>
              <a:rPr lang="es-ES" b="1" dirty="0" smtClean="0"/>
              <a:t> a meros </a:t>
            </a:r>
            <a:r>
              <a:rPr lang="es-ES" b="1" u="sng" dirty="0" smtClean="0">
                <a:hlinkClick r:id="rId3" tooltip="Símbolos"/>
              </a:rPr>
              <a:t>símbolos</a:t>
            </a:r>
            <a:r>
              <a:rPr lang="es-ES" b="1" dirty="0" smtClean="0"/>
              <a:t>, lenguaje formalizado y simbolizado sin </a:t>
            </a:r>
            <a:r>
              <a:rPr lang="es-ES" b="1" u="sng" dirty="0" smtClean="0">
                <a:hlinkClick r:id="rId4" tooltip="Forma"/>
              </a:rPr>
              <a:t>contenido material</a:t>
            </a:r>
            <a:r>
              <a:rPr lang="es-ES" b="1" dirty="0" smtClean="0"/>
              <a:t> alguno. </a:t>
            </a:r>
          </a:p>
          <a:p>
            <a:endParaRPr lang="es-ES" b="1" dirty="0" smtClean="0"/>
          </a:p>
          <a:p>
            <a:r>
              <a:rPr lang="es-ES" b="1" dirty="0" smtClean="0"/>
              <a:t>El objetivo de un sistema formal es señalar como válidas determinadas cadenas</a:t>
            </a:r>
            <a:r>
              <a:rPr lang="es-ES" dirty="0" smtClean="0"/>
              <a:t>. </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5</a:t>
            </a:fld>
            <a:endParaRPr lang="es-MX"/>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512064"/>
            <a:ext cx="8043890" cy="914400"/>
          </a:xfrm>
        </p:spPr>
        <p:txBody>
          <a:bodyPr/>
          <a:lstStyle/>
          <a:p>
            <a:r>
              <a:rPr lang="es-MX" dirty="0" smtClean="0"/>
              <a:t>Sus contrapartidas semánticas</a:t>
            </a:r>
            <a:endParaRPr lang="es-MX" dirty="0"/>
          </a:p>
        </p:txBody>
      </p:sp>
      <p:sp>
        <p:nvSpPr>
          <p:cNvPr id="3" name="2 Marcador de contenido"/>
          <p:cNvSpPr>
            <a:spLocks noGrp="1"/>
          </p:cNvSpPr>
          <p:nvPr>
            <p:ph idx="1"/>
          </p:nvPr>
        </p:nvSpPr>
        <p:spPr/>
        <p:txBody>
          <a:bodyPr>
            <a:normAutofit lnSpcReduction="10000"/>
          </a:bodyPr>
          <a:lstStyle/>
          <a:p>
            <a:pPr>
              <a:buNone/>
            </a:pPr>
            <a:r>
              <a:rPr lang="es-MX" dirty="0" smtClean="0"/>
              <a:t>    </a:t>
            </a:r>
            <a:r>
              <a:rPr lang="az-Cyrl-AZ" dirty="0" smtClean="0"/>
              <a:t>Г</a:t>
            </a:r>
            <a:r>
              <a:rPr lang="es-MX" dirty="0" smtClean="0"/>
              <a:t>       A, si A </a:t>
            </a:r>
            <a:r>
              <a:rPr lang="az-Cyrl-AZ" dirty="0" smtClean="0"/>
              <a:t>є</a:t>
            </a:r>
            <a:r>
              <a:rPr lang="es-MX" dirty="0" smtClean="0"/>
              <a:t> </a:t>
            </a:r>
            <a:r>
              <a:rPr lang="az-Cyrl-AZ" dirty="0" smtClean="0"/>
              <a:t>Г</a:t>
            </a:r>
            <a:r>
              <a:rPr lang="es-MX" dirty="0" smtClean="0"/>
              <a:t> </a:t>
            </a:r>
          </a:p>
          <a:p>
            <a:pPr>
              <a:buNone/>
            </a:pPr>
            <a:r>
              <a:rPr lang="es-MX" dirty="0" smtClean="0"/>
              <a:t>    </a:t>
            </a:r>
            <a:r>
              <a:rPr lang="az-Cyrl-AZ" dirty="0" smtClean="0"/>
              <a:t>Г</a:t>
            </a:r>
            <a:r>
              <a:rPr lang="es-MX" dirty="0" smtClean="0"/>
              <a:t>       A, entonces  si </a:t>
            </a:r>
            <a:r>
              <a:rPr lang="az-Cyrl-AZ" dirty="0" smtClean="0"/>
              <a:t>Г</a:t>
            </a:r>
            <a:r>
              <a:rPr lang="es-MX" dirty="0" smtClean="0"/>
              <a:t> U    B          A</a:t>
            </a:r>
          </a:p>
          <a:p>
            <a:pPr>
              <a:buNone/>
            </a:pPr>
            <a:r>
              <a:rPr lang="es-MX" dirty="0" smtClean="0"/>
              <a:t>    </a:t>
            </a:r>
            <a:r>
              <a:rPr lang="az-Cyrl-AZ" dirty="0" smtClean="0"/>
              <a:t>Г</a:t>
            </a:r>
            <a:r>
              <a:rPr lang="es-MX" dirty="0" smtClean="0"/>
              <a:t>       B  y </a:t>
            </a:r>
            <a:r>
              <a:rPr lang="az-Cyrl-AZ" dirty="0" smtClean="0"/>
              <a:t>Г</a:t>
            </a:r>
            <a:r>
              <a:rPr lang="es-MX" dirty="0" smtClean="0"/>
              <a:t>  U    B         A , entonces     A  </a:t>
            </a:r>
          </a:p>
          <a:p>
            <a:endParaRPr lang="es-MX" dirty="0" smtClean="0"/>
          </a:p>
          <a:p>
            <a:r>
              <a:rPr lang="es-MX" dirty="0" smtClean="0"/>
              <a:t>La diferencia entre el enfoque sintáctico y semántico de la lógica pertenece a la filosofía de la lógica.</a:t>
            </a:r>
          </a:p>
          <a:p>
            <a:pPr>
              <a:buNone/>
            </a:pPr>
            <a:r>
              <a:rPr lang="es-MX" dirty="0" smtClean="0"/>
              <a:t>   </a:t>
            </a:r>
          </a:p>
          <a:p>
            <a:pPr>
              <a:buNone/>
            </a:pPr>
            <a:r>
              <a:rPr lang="es-MX" dirty="0" smtClean="0"/>
              <a:t> </a:t>
            </a:r>
          </a:p>
          <a:p>
            <a:endParaRPr lang="es-MX" dirty="0" smtClean="0"/>
          </a:p>
          <a:p>
            <a:pPr>
              <a:buNone/>
            </a:pP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50</a:t>
            </a:fld>
            <a:endParaRPr lang="es-MX"/>
          </a:p>
        </p:txBody>
      </p:sp>
      <p:cxnSp>
        <p:nvCxnSpPr>
          <p:cNvPr id="8" name="7 Conector recto"/>
          <p:cNvCxnSpPr/>
          <p:nvPr/>
        </p:nvCxnSpPr>
        <p:spPr>
          <a:xfrm rot="5400000">
            <a:off x="1571604" y="2143116"/>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a:off x="1785918" y="2071678"/>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a:off x="1785918" y="2143116"/>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17 Conector recto"/>
          <p:cNvCxnSpPr/>
          <p:nvPr/>
        </p:nvCxnSpPr>
        <p:spPr>
          <a:xfrm>
            <a:off x="1785918" y="2571744"/>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a:off x="1785918" y="2643182"/>
            <a:ext cx="214314" cy="1588"/>
          </a:xfrm>
          <a:prstGeom prst="line">
            <a:avLst/>
          </a:prstGeom>
        </p:spPr>
        <p:style>
          <a:lnRef idx="1">
            <a:schemeClr val="accent1"/>
          </a:lnRef>
          <a:fillRef idx="0">
            <a:schemeClr val="accent1"/>
          </a:fillRef>
          <a:effectRef idx="0">
            <a:schemeClr val="accent1"/>
          </a:effectRef>
          <a:fontRef idx="minor">
            <a:schemeClr val="tx1"/>
          </a:fontRef>
        </p:style>
      </p:cxnSp>
      <p:sp>
        <p:nvSpPr>
          <p:cNvPr id="21" name="20 Abrir llave"/>
          <p:cNvSpPr/>
          <p:nvPr/>
        </p:nvSpPr>
        <p:spPr>
          <a:xfrm>
            <a:off x="5072066" y="2428868"/>
            <a:ext cx="142876" cy="35719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22" name="21 Cerrar llave"/>
          <p:cNvSpPr/>
          <p:nvPr/>
        </p:nvSpPr>
        <p:spPr>
          <a:xfrm>
            <a:off x="5572132" y="2428868"/>
            <a:ext cx="142876" cy="35719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cxnSp>
        <p:nvCxnSpPr>
          <p:cNvPr id="24" name="23 Conector recto"/>
          <p:cNvCxnSpPr/>
          <p:nvPr/>
        </p:nvCxnSpPr>
        <p:spPr>
          <a:xfrm rot="5400000">
            <a:off x="5749933" y="2607463"/>
            <a:ext cx="357984"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26 Conector recto"/>
          <p:cNvCxnSpPr/>
          <p:nvPr/>
        </p:nvCxnSpPr>
        <p:spPr>
          <a:xfrm>
            <a:off x="5929322" y="2571744"/>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27 Conector recto"/>
          <p:cNvCxnSpPr/>
          <p:nvPr/>
        </p:nvCxnSpPr>
        <p:spPr>
          <a:xfrm rot="10800000">
            <a:off x="5929322" y="2643182"/>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35 Conector recto"/>
          <p:cNvCxnSpPr/>
          <p:nvPr/>
        </p:nvCxnSpPr>
        <p:spPr>
          <a:xfrm>
            <a:off x="1785918" y="3071810"/>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36 Conector recto"/>
          <p:cNvCxnSpPr/>
          <p:nvPr/>
        </p:nvCxnSpPr>
        <p:spPr>
          <a:xfrm>
            <a:off x="1785918" y="3143248"/>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37 Conector recto"/>
          <p:cNvCxnSpPr/>
          <p:nvPr/>
        </p:nvCxnSpPr>
        <p:spPr>
          <a:xfrm rot="5400000">
            <a:off x="1607323" y="3107529"/>
            <a:ext cx="357984"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38 Conector recto"/>
          <p:cNvCxnSpPr/>
          <p:nvPr/>
        </p:nvCxnSpPr>
        <p:spPr>
          <a:xfrm rot="5400000">
            <a:off x="1607323" y="2607463"/>
            <a:ext cx="357984" cy="794"/>
          </a:xfrm>
          <a:prstGeom prst="line">
            <a:avLst/>
          </a:prstGeom>
        </p:spPr>
        <p:style>
          <a:lnRef idx="1">
            <a:schemeClr val="accent1"/>
          </a:lnRef>
          <a:fillRef idx="0">
            <a:schemeClr val="accent1"/>
          </a:fillRef>
          <a:effectRef idx="0">
            <a:schemeClr val="accent1"/>
          </a:effectRef>
          <a:fontRef idx="minor">
            <a:schemeClr val="tx1"/>
          </a:fontRef>
        </p:style>
      </p:cxnSp>
      <p:sp>
        <p:nvSpPr>
          <p:cNvPr id="40" name="39 Abrir llave"/>
          <p:cNvSpPr/>
          <p:nvPr/>
        </p:nvSpPr>
        <p:spPr>
          <a:xfrm>
            <a:off x="3428992" y="2857496"/>
            <a:ext cx="214314" cy="42862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42" name="41 Cerrar llave"/>
          <p:cNvSpPr/>
          <p:nvPr/>
        </p:nvSpPr>
        <p:spPr>
          <a:xfrm>
            <a:off x="3857620" y="2857496"/>
            <a:ext cx="214314" cy="42862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cxnSp>
        <p:nvCxnSpPr>
          <p:cNvPr id="43" name="42 Conector recto"/>
          <p:cNvCxnSpPr/>
          <p:nvPr/>
        </p:nvCxnSpPr>
        <p:spPr>
          <a:xfrm rot="5400000">
            <a:off x="3964777" y="3107529"/>
            <a:ext cx="357984"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43 Conector recto"/>
          <p:cNvCxnSpPr/>
          <p:nvPr/>
        </p:nvCxnSpPr>
        <p:spPr>
          <a:xfrm>
            <a:off x="4143372" y="3071810"/>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44 Conector recto"/>
          <p:cNvCxnSpPr/>
          <p:nvPr/>
        </p:nvCxnSpPr>
        <p:spPr>
          <a:xfrm>
            <a:off x="4143372" y="3143248"/>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45 Conector recto"/>
          <p:cNvCxnSpPr/>
          <p:nvPr/>
        </p:nvCxnSpPr>
        <p:spPr>
          <a:xfrm rot="5400000">
            <a:off x="6322231" y="3178967"/>
            <a:ext cx="357984"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46 Conector recto"/>
          <p:cNvCxnSpPr/>
          <p:nvPr/>
        </p:nvCxnSpPr>
        <p:spPr>
          <a:xfrm>
            <a:off x="6500826" y="3143248"/>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47 Conector recto"/>
          <p:cNvCxnSpPr/>
          <p:nvPr/>
        </p:nvCxnSpPr>
        <p:spPr>
          <a:xfrm>
            <a:off x="6500826" y="3214686"/>
            <a:ext cx="214314"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 PREGUNTAS ?</a:t>
            </a:r>
            <a:endParaRPr lang="es-MX" dirty="0"/>
          </a:p>
        </p:txBody>
      </p:sp>
      <p:sp>
        <p:nvSpPr>
          <p:cNvPr id="3" name="2 Marcador de contenido"/>
          <p:cNvSpPr>
            <a:spLocks noGrp="1"/>
          </p:cNvSpPr>
          <p:nvPr>
            <p:ph idx="1"/>
          </p:nvPr>
        </p:nvSpPr>
        <p:spPr/>
        <p:txBody>
          <a:bodyPr>
            <a:normAutofit/>
          </a:bodyPr>
          <a:lstStyle/>
          <a:p>
            <a:pPr algn="ctr">
              <a:buNone/>
            </a:pPr>
            <a:r>
              <a:rPr lang="es-MX" sz="3600" dirty="0" smtClean="0">
                <a:solidFill>
                  <a:srgbClr val="FFFF00"/>
                </a:solidFill>
              </a:rPr>
              <a:t>¿Y AHORA QUÉ /%#%/)=)/ Y MÁS $”#&amp;()&amp;%$$ DIRÁN DE LAS /%&amp;%/)=?=?=)/$$ LÓGICAS CLÁSICAS?</a:t>
            </a:r>
          </a:p>
          <a:p>
            <a:pPr algn="ctr">
              <a:buNone/>
            </a:pPr>
            <a:r>
              <a:rPr lang="es-MX" sz="3600" dirty="0" smtClean="0">
                <a:solidFill>
                  <a:srgbClr val="FFFF00"/>
                </a:solidFill>
              </a:rPr>
              <a:t>SI ESAS SON LAS LC, QUÉ )/$#$%//$#$/&amp; Y MÁS %#$#%&amp;/()) SERÁN LAS &amp;$#$&amp;())0 LÓGICAS NO CLÁSICAS?</a:t>
            </a:r>
            <a:endParaRPr lang="es-MX" sz="3600" dirty="0">
              <a:solidFill>
                <a:srgbClr val="FFFF00"/>
              </a:solidFill>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51</a:t>
            </a:fld>
            <a:endParaRPr lang="es-MX"/>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1202424"/>
          </a:xfrm>
        </p:spPr>
        <p:txBody>
          <a:bodyPr/>
          <a:lstStyle/>
          <a:p>
            <a:r>
              <a:rPr lang="es-MX" dirty="0" smtClean="0"/>
              <a:t>PARA QUIENES HAN ACUMULADO FALTAS.</a:t>
            </a:r>
            <a:endParaRPr lang="es-MX" dirty="0"/>
          </a:p>
        </p:txBody>
      </p:sp>
      <p:sp>
        <p:nvSpPr>
          <p:cNvPr id="3" name="2 Marcador de contenido"/>
          <p:cNvSpPr>
            <a:spLocks noGrp="1"/>
          </p:cNvSpPr>
          <p:nvPr>
            <p:ph idx="1"/>
          </p:nvPr>
        </p:nvSpPr>
        <p:spPr>
          <a:xfrm>
            <a:off x="914400" y="1643050"/>
            <a:ext cx="7772400" cy="4712510"/>
          </a:xfrm>
        </p:spPr>
        <p:txBody>
          <a:bodyPr>
            <a:normAutofit fontScale="92500" lnSpcReduction="20000"/>
          </a:bodyPr>
          <a:lstStyle/>
          <a:p>
            <a:pPr algn="ctr">
              <a:buNone/>
            </a:pPr>
            <a:r>
              <a:rPr lang="es-MX" dirty="0" smtClean="0"/>
              <a:t>Demostrar </a:t>
            </a:r>
            <a:r>
              <a:rPr lang="es-MX" dirty="0" smtClean="0">
                <a:solidFill>
                  <a:srgbClr val="FFFF00"/>
                </a:solidFill>
              </a:rPr>
              <a:t>H2, H5 Y H8</a:t>
            </a:r>
            <a:endParaRPr lang="es-MX" dirty="0" smtClean="0"/>
          </a:p>
          <a:p>
            <a:pPr algn="ctr">
              <a:buNone/>
            </a:pPr>
            <a:r>
              <a:rPr lang="es-MX" dirty="0" smtClean="0"/>
              <a:t>EXPONER –Y ENTREGAR POR ESCRITO- EN UN MÁXIMO DE DIEZ MINUTOS A:</a:t>
            </a:r>
          </a:p>
          <a:p>
            <a:pPr algn="ctr">
              <a:buNone/>
            </a:pPr>
            <a:r>
              <a:rPr lang="es-MX" dirty="0" err="1" smtClean="0">
                <a:solidFill>
                  <a:srgbClr val="FFFF00"/>
                </a:solidFill>
              </a:rPr>
              <a:t>Peano</a:t>
            </a:r>
            <a:r>
              <a:rPr lang="es-MX" dirty="0" smtClean="0">
                <a:solidFill>
                  <a:srgbClr val="FFFF00"/>
                </a:solidFill>
              </a:rPr>
              <a:t> </a:t>
            </a:r>
          </a:p>
          <a:p>
            <a:pPr algn="ctr">
              <a:buNone/>
            </a:pPr>
            <a:r>
              <a:rPr lang="es-MX" dirty="0" err="1" smtClean="0">
                <a:solidFill>
                  <a:srgbClr val="FFFF00"/>
                </a:solidFill>
              </a:rPr>
              <a:t>Hilbert</a:t>
            </a:r>
            <a:r>
              <a:rPr lang="es-MX" dirty="0" smtClean="0">
                <a:solidFill>
                  <a:srgbClr val="FFFF00"/>
                </a:solidFill>
              </a:rPr>
              <a:t> </a:t>
            </a:r>
          </a:p>
          <a:p>
            <a:pPr algn="ctr">
              <a:buNone/>
            </a:pPr>
            <a:r>
              <a:rPr lang="es-MX" dirty="0" smtClean="0">
                <a:solidFill>
                  <a:srgbClr val="FFFF00"/>
                </a:solidFill>
              </a:rPr>
              <a:t> </a:t>
            </a:r>
            <a:r>
              <a:rPr lang="es-MX" dirty="0" err="1" smtClean="0">
                <a:solidFill>
                  <a:srgbClr val="FFFF00"/>
                </a:solidFill>
              </a:rPr>
              <a:t>Bernays</a:t>
            </a:r>
            <a:endParaRPr lang="es-MX" dirty="0" smtClean="0">
              <a:solidFill>
                <a:srgbClr val="FFFF00"/>
              </a:solidFill>
            </a:endParaRPr>
          </a:p>
          <a:p>
            <a:pPr algn="ctr">
              <a:buNone/>
            </a:pPr>
            <a:r>
              <a:rPr lang="es-MX" dirty="0" err="1" smtClean="0">
                <a:solidFill>
                  <a:srgbClr val="FFFF00"/>
                </a:solidFill>
              </a:rPr>
              <a:t>Tarski</a:t>
            </a:r>
            <a:r>
              <a:rPr lang="es-MX" dirty="0" smtClean="0">
                <a:solidFill>
                  <a:srgbClr val="FFFF00"/>
                </a:solidFill>
              </a:rPr>
              <a:t> </a:t>
            </a:r>
          </a:p>
          <a:p>
            <a:pPr algn="ctr">
              <a:buNone/>
            </a:pPr>
            <a:r>
              <a:rPr lang="es-MX" dirty="0" err="1" smtClean="0">
                <a:solidFill>
                  <a:srgbClr val="FFFF00"/>
                </a:solidFill>
              </a:rPr>
              <a:t>Gentzen</a:t>
            </a:r>
            <a:endParaRPr lang="es-MX" dirty="0" smtClean="0">
              <a:solidFill>
                <a:srgbClr val="FFFF00"/>
              </a:solidFill>
            </a:endParaRPr>
          </a:p>
          <a:p>
            <a:pPr algn="ctr">
              <a:buNone/>
            </a:pPr>
            <a:r>
              <a:rPr lang="es-MX" dirty="0" smtClean="0">
                <a:solidFill>
                  <a:srgbClr val="FFFF00"/>
                </a:solidFill>
              </a:rPr>
              <a:t>C. I. Lewis</a:t>
            </a:r>
          </a:p>
          <a:p>
            <a:pPr algn="ctr">
              <a:buNone/>
            </a:pPr>
            <a:r>
              <a:rPr lang="es-MX" dirty="0" smtClean="0"/>
              <a:t>(UNA </a:t>
            </a:r>
            <a:r>
              <a:rPr lang="es-MX" smtClean="0"/>
              <a:t>FALTA POR </a:t>
            </a:r>
            <a:r>
              <a:rPr lang="es-MX" dirty="0" smtClean="0"/>
              <a:t>CADA BIOGRAFÍA Y EXPOSICIÓN)</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52</a:t>
            </a:fld>
            <a:endParaRPr lang="es-MX"/>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4348" y="512064"/>
            <a:ext cx="7972452" cy="914400"/>
          </a:xfrm>
        </p:spPr>
        <p:txBody>
          <a:bodyPr/>
          <a:lstStyle/>
          <a:p>
            <a:r>
              <a:rPr lang="es-MX" dirty="0" smtClean="0"/>
              <a:t>Consecuencia lógica abstracta</a:t>
            </a:r>
            <a:endParaRPr lang="es-MX" dirty="0"/>
          </a:p>
        </p:txBody>
      </p:sp>
      <p:sp>
        <p:nvSpPr>
          <p:cNvPr id="3" name="2 Marcador de contenido"/>
          <p:cNvSpPr>
            <a:spLocks noGrp="1"/>
          </p:cNvSpPr>
          <p:nvPr>
            <p:ph idx="1"/>
          </p:nvPr>
        </p:nvSpPr>
        <p:spPr/>
        <p:txBody>
          <a:bodyPr/>
          <a:lstStyle/>
          <a:p>
            <a:pPr>
              <a:buNone/>
            </a:pPr>
            <a:r>
              <a:rPr lang="es-MX" dirty="0" smtClean="0"/>
              <a:t>Tiene la virtud de capturar las propiedades tanto sintácticas como semánticas de la noción de consecuencia pero es libre de recibir distintos tipos de interpretaciones. (</a:t>
            </a:r>
            <a:r>
              <a:rPr lang="es-MX" dirty="0" err="1" smtClean="0"/>
              <a:t>Tarski</a:t>
            </a:r>
            <a:r>
              <a:rPr lang="es-MX" dirty="0" smtClean="0"/>
              <a:t>). Está dirigido a definir el significado y establecer las propiedades elementales de los conceptos más importantes de la metodología de las ciencias deductivas (metamatemática)</a:t>
            </a: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53</a:t>
            </a:fld>
            <a:endParaRPr lang="es-MX"/>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872442" cy="1845366"/>
          </a:xfrm>
        </p:spPr>
        <p:txBody>
          <a:bodyPr/>
          <a:lstStyle/>
          <a:p>
            <a:r>
              <a:rPr lang="es-MX" dirty="0" smtClean="0"/>
              <a:t>Formulación metalingüística del concepto de consecuencia abstracta.</a:t>
            </a:r>
            <a:endParaRPr lang="es-MX" dirty="0"/>
          </a:p>
        </p:txBody>
      </p:sp>
      <p:sp>
        <p:nvSpPr>
          <p:cNvPr id="3" name="2 Marcador de contenido"/>
          <p:cNvSpPr>
            <a:spLocks noGrp="1"/>
          </p:cNvSpPr>
          <p:nvPr>
            <p:ph idx="1"/>
          </p:nvPr>
        </p:nvSpPr>
        <p:spPr>
          <a:xfrm>
            <a:off x="914400" y="2428868"/>
            <a:ext cx="7772400" cy="3926692"/>
          </a:xfrm>
        </p:spPr>
        <p:txBody>
          <a:bodyPr/>
          <a:lstStyle/>
          <a:p>
            <a:r>
              <a:rPr lang="es-MX" dirty="0" smtClean="0"/>
              <a:t>No  está determinada por un conjunto de reglas de inferencia específicas de una relación de consecuencia particular</a:t>
            </a:r>
          </a:p>
          <a:p>
            <a:r>
              <a:rPr lang="es-MX" dirty="0" smtClean="0"/>
              <a:t>Pretende capturar las propiedades comunes a cualquier clase de consecuencia (de ahí su denominación de </a:t>
            </a:r>
            <a:r>
              <a:rPr lang="es-MX" i="1" dirty="0" smtClean="0">
                <a:solidFill>
                  <a:srgbClr val="FFFF00"/>
                </a:solidFill>
              </a:rPr>
              <a:t>abstracta</a:t>
            </a:r>
            <a:r>
              <a:rPr lang="es-MX" dirty="0" smtClean="0"/>
              <a:t>)</a:t>
            </a:r>
          </a:p>
          <a:p>
            <a:pPr>
              <a:buNone/>
            </a:pP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54</a:t>
            </a:fld>
            <a:endParaRPr lang="es-MX"/>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Intenciones de </a:t>
            </a:r>
            <a:r>
              <a:rPr lang="es-MX" dirty="0" err="1" smtClean="0"/>
              <a:t>Tarski</a:t>
            </a:r>
            <a:endParaRPr lang="es-MX" dirty="0"/>
          </a:p>
        </p:txBody>
      </p:sp>
      <p:sp>
        <p:nvSpPr>
          <p:cNvPr id="3" name="2 Marcador de contenido"/>
          <p:cNvSpPr>
            <a:spLocks noGrp="1"/>
          </p:cNvSpPr>
          <p:nvPr>
            <p:ph idx="1"/>
          </p:nvPr>
        </p:nvSpPr>
        <p:spPr/>
        <p:txBody>
          <a:bodyPr/>
          <a:lstStyle/>
          <a:p>
            <a:r>
              <a:rPr lang="es-MX" dirty="0" smtClean="0"/>
              <a:t>Presentar la estructura de una ciencia deductiva, en la cual cada sistema deductivo sea definido como un conjunto de fórmulas específicas idéntico al conjunto de sus consecuencias:</a:t>
            </a:r>
          </a:p>
          <a:p>
            <a:endParaRPr lang="es-MX" dirty="0" smtClean="0"/>
          </a:p>
          <a:p>
            <a:pPr>
              <a:buNone/>
            </a:pP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55</a:t>
            </a:fld>
            <a:endParaRPr lang="es-MX"/>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Intenciones de </a:t>
            </a:r>
            <a:r>
              <a:rPr lang="es-MX" dirty="0" err="1" smtClean="0"/>
              <a:t>Tarski</a:t>
            </a:r>
            <a:endParaRPr lang="es-MX" dirty="0"/>
          </a:p>
        </p:txBody>
      </p:sp>
      <p:sp>
        <p:nvSpPr>
          <p:cNvPr id="3" name="2 Marcador de contenido"/>
          <p:cNvSpPr>
            <a:spLocks noGrp="1"/>
          </p:cNvSpPr>
          <p:nvPr>
            <p:ph idx="1"/>
          </p:nvPr>
        </p:nvSpPr>
        <p:spPr/>
        <p:txBody>
          <a:bodyPr>
            <a:normAutofit/>
          </a:bodyPr>
          <a:lstStyle/>
          <a:p>
            <a:pPr algn="ctr">
              <a:buNone/>
            </a:pPr>
            <a:r>
              <a:rPr lang="es-MX" sz="4400" dirty="0" smtClean="0">
                <a:solidFill>
                  <a:srgbClr val="FFFF00"/>
                </a:solidFill>
              </a:rPr>
              <a:t>S=X=</a:t>
            </a:r>
            <a:r>
              <a:rPr lang="es-MX" sz="4400" dirty="0" err="1" smtClean="0">
                <a:solidFill>
                  <a:srgbClr val="FFFF00"/>
                </a:solidFill>
              </a:rPr>
              <a:t>Cn</a:t>
            </a:r>
            <a:r>
              <a:rPr lang="es-MX" sz="4400" dirty="0" smtClean="0">
                <a:solidFill>
                  <a:srgbClr val="FFFF00"/>
                </a:solidFill>
              </a:rPr>
              <a:t>(X)</a:t>
            </a:r>
            <a:endParaRPr lang="es-MX" sz="3200" dirty="0" smtClean="0">
              <a:solidFill>
                <a:srgbClr val="FFFF00"/>
              </a:solidFill>
            </a:endParaRPr>
          </a:p>
          <a:p>
            <a:pPr algn="ctr">
              <a:buNone/>
            </a:pPr>
            <a:r>
              <a:rPr lang="es-MX" sz="3600" dirty="0" smtClean="0">
                <a:solidFill>
                  <a:srgbClr val="FFFF00"/>
                </a:solidFill>
              </a:rPr>
              <a:t>S es un sistema lógico</a:t>
            </a:r>
          </a:p>
          <a:p>
            <a:pPr algn="ctr">
              <a:buNone/>
            </a:pPr>
            <a:r>
              <a:rPr lang="es-MX" sz="3600" dirty="0" smtClean="0">
                <a:solidFill>
                  <a:srgbClr val="FFFF00"/>
                </a:solidFill>
              </a:rPr>
              <a:t>X conjunto de fórmulas</a:t>
            </a:r>
          </a:p>
          <a:p>
            <a:pPr algn="ctr">
              <a:buNone/>
            </a:pPr>
            <a:r>
              <a:rPr lang="es-MX" sz="3600" dirty="0" err="1" smtClean="0">
                <a:solidFill>
                  <a:srgbClr val="FFFF00"/>
                </a:solidFill>
              </a:rPr>
              <a:t>Cn</a:t>
            </a:r>
            <a:r>
              <a:rPr lang="es-MX" sz="3600" dirty="0" smtClean="0">
                <a:solidFill>
                  <a:srgbClr val="FFFF00"/>
                </a:solidFill>
              </a:rPr>
              <a:t> consecuencia lógica</a:t>
            </a:r>
          </a:p>
          <a:p>
            <a:pPr algn="ctr">
              <a:buNone/>
            </a:pPr>
            <a:r>
              <a:rPr lang="es-MX" sz="3600" b="1" i="1" dirty="0" err="1" smtClean="0"/>
              <a:t>Cn</a:t>
            </a:r>
            <a:r>
              <a:rPr lang="es-MX" sz="3600" b="1" i="1" dirty="0" smtClean="0"/>
              <a:t>(X) debe entenderse como el conjunto de las consecuencias del conjunto de fórmulas X</a:t>
            </a: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56</a:t>
            </a:fld>
            <a:endParaRPr lang="es-MX"/>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Características</a:t>
            </a:r>
            <a:endParaRPr lang="es-MX" dirty="0"/>
          </a:p>
        </p:txBody>
      </p:sp>
      <p:sp>
        <p:nvSpPr>
          <p:cNvPr id="3" name="2 Marcador de contenido"/>
          <p:cNvSpPr>
            <a:spLocks noGrp="1"/>
          </p:cNvSpPr>
          <p:nvPr>
            <p:ph idx="1"/>
          </p:nvPr>
        </p:nvSpPr>
        <p:spPr/>
        <p:txBody>
          <a:bodyPr/>
          <a:lstStyle/>
          <a:p>
            <a:pPr>
              <a:buNone/>
            </a:pPr>
            <a:r>
              <a:rPr lang="es-MX" dirty="0" smtClean="0"/>
              <a:t>No presupone que haya reglas de inferencia</a:t>
            </a:r>
          </a:p>
          <a:p>
            <a:pPr>
              <a:buNone/>
            </a:pPr>
            <a:endParaRPr lang="es-MX" dirty="0" smtClean="0"/>
          </a:p>
          <a:p>
            <a:pPr>
              <a:buNone/>
            </a:pPr>
            <a:r>
              <a:rPr lang="es-MX" dirty="0" smtClean="0"/>
              <a:t>** aunque no se haya fijado ninguna regla de inferencia en S, puede seguir habiendo consecuencias porque </a:t>
            </a:r>
            <a:r>
              <a:rPr lang="es-MX" b="1" i="1" dirty="0" smtClean="0">
                <a:solidFill>
                  <a:srgbClr val="FFFF00"/>
                </a:solidFill>
              </a:rPr>
              <a:t>“dada una fórmula cualquiera perteneciente al conjunto X, ella misma es consecuencia de X y, por tanto, demostrable”</a:t>
            </a:r>
            <a:endParaRPr lang="es-MX" b="1" i="1" dirty="0">
              <a:solidFill>
                <a:srgbClr val="FFFF00"/>
              </a:solidFill>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57</a:t>
            </a:fld>
            <a:endParaRPr lang="es-MX"/>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Inclusión </a:t>
            </a:r>
            <a:endParaRPr lang="es-MX" dirty="0"/>
          </a:p>
        </p:txBody>
      </p:sp>
      <p:sp>
        <p:nvSpPr>
          <p:cNvPr id="3" name="2 Marcador de contenido"/>
          <p:cNvSpPr>
            <a:spLocks noGrp="1"/>
          </p:cNvSpPr>
          <p:nvPr>
            <p:ph idx="1"/>
          </p:nvPr>
        </p:nvSpPr>
        <p:spPr/>
        <p:txBody>
          <a:bodyPr/>
          <a:lstStyle/>
          <a:p>
            <a:pPr>
              <a:buNone/>
            </a:pPr>
            <a:r>
              <a:rPr lang="es-MX" dirty="0" smtClean="0"/>
              <a:t>T1  X        </a:t>
            </a:r>
            <a:r>
              <a:rPr lang="es-MX" dirty="0" err="1" smtClean="0"/>
              <a:t>Cn</a:t>
            </a:r>
            <a:r>
              <a:rPr lang="es-MX" dirty="0" smtClean="0"/>
              <a:t>(X)</a:t>
            </a:r>
          </a:p>
          <a:p>
            <a:pPr>
              <a:buNone/>
            </a:pPr>
            <a:r>
              <a:rPr lang="es-MX" dirty="0" smtClean="0"/>
              <a:t>Decir que un conjunto X cualquiera de fórmulas de L es igual o está incluido en el conjunto de sus consecuencias.</a:t>
            </a:r>
          </a:p>
          <a:p>
            <a:pPr>
              <a:buNone/>
            </a:pPr>
            <a:endParaRPr lang="es-MX" dirty="0" smtClean="0"/>
          </a:p>
          <a:p>
            <a:pPr>
              <a:buNone/>
            </a:pPr>
            <a:endParaRPr lang="es-MX" dirty="0" smtClean="0"/>
          </a:p>
          <a:p>
            <a:pPr>
              <a:buNone/>
            </a:pPr>
            <a:r>
              <a:rPr lang="es-MX" sz="3200" dirty="0" smtClean="0">
                <a:solidFill>
                  <a:srgbClr val="FFFF00"/>
                </a:solidFill>
              </a:rPr>
              <a:t>⊆ inclusión impropia</a:t>
            </a:r>
            <a:endParaRPr lang="es-MX" dirty="0">
              <a:solidFill>
                <a:srgbClr val="FFFF00"/>
              </a:solidFill>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58</a:t>
            </a:fld>
            <a:endParaRPr lang="es-MX"/>
          </a:p>
        </p:txBody>
      </p:sp>
      <p:sp>
        <p:nvSpPr>
          <p:cNvPr id="7" name="6 Rectángulo"/>
          <p:cNvSpPr/>
          <p:nvPr/>
        </p:nvSpPr>
        <p:spPr>
          <a:xfrm>
            <a:off x="1928794" y="1857364"/>
            <a:ext cx="524503" cy="523220"/>
          </a:xfrm>
          <a:prstGeom prst="rect">
            <a:avLst/>
          </a:prstGeom>
        </p:spPr>
        <p:txBody>
          <a:bodyPr wrap="none">
            <a:spAutoFit/>
          </a:bodyPr>
          <a:lstStyle/>
          <a:p>
            <a:r>
              <a:rPr lang="es-MX" sz="2800" dirty="0" smtClean="0"/>
              <a:t>⊆ </a:t>
            </a:r>
            <a:endParaRPr lang="es-MX" sz="28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Monotonía </a:t>
            </a:r>
            <a:endParaRPr lang="es-MX" dirty="0"/>
          </a:p>
        </p:txBody>
      </p:sp>
      <p:sp>
        <p:nvSpPr>
          <p:cNvPr id="3" name="2 Marcador de contenido"/>
          <p:cNvSpPr>
            <a:spLocks noGrp="1"/>
          </p:cNvSpPr>
          <p:nvPr>
            <p:ph idx="1"/>
          </p:nvPr>
        </p:nvSpPr>
        <p:spPr/>
        <p:txBody>
          <a:bodyPr>
            <a:normAutofit/>
          </a:bodyPr>
          <a:lstStyle/>
          <a:p>
            <a:pPr>
              <a:buNone/>
            </a:pPr>
            <a:r>
              <a:rPr lang="es-MX" dirty="0" smtClean="0"/>
              <a:t>T2 X ⊆  Y implica </a:t>
            </a:r>
            <a:r>
              <a:rPr lang="es-MX" dirty="0" err="1" smtClean="0"/>
              <a:t>Cn</a:t>
            </a:r>
            <a:r>
              <a:rPr lang="es-MX" dirty="0" smtClean="0"/>
              <a:t> (X) ⊆ (X)</a:t>
            </a:r>
          </a:p>
          <a:p>
            <a:pPr>
              <a:buNone/>
            </a:pPr>
            <a:endParaRPr lang="es-MX" dirty="0" smtClean="0"/>
          </a:p>
          <a:p>
            <a:pPr>
              <a:buNone/>
            </a:pPr>
            <a:r>
              <a:rPr lang="es-MX" dirty="0" smtClean="0"/>
              <a:t>Si un conjunto de fórmulas está incluido o es igual a un segundo, el conjunto está formado por las consecuencias del primero  está incluido o es igual al conjunto de las consecuencias del segundo.</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59</a:t>
            </a:fld>
            <a:endParaRPr lang="es-MX"/>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sz="3200" dirty="0" smtClean="0"/>
              <a:t>Un sistema formal matemático consiste en lo siguiente:</a:t>
            </a:r>
            <a:r>
              <a:rPr lang="es-MX" dirty="0" smtClean="0"/>
              <a:t/>
            </a:r>
            <a:br>
              <a:rPr lang="es-MX" dirty="0" smtClean="0"/>
            </a:br>
            <a:endParaRPr lang="es-MX" dirty="0"/>
          </a:p>
        </p:txBody>
      </p:sp>
      <p:sp>
        <p:nvSpPr>
          <p:cNvPr id="3" name="2 Marcador de contenido"/>
          <p:cNvSpPr>
            <a:spLocks noGrp="1"/>
          </p:cNvSpPr>
          <p:nvPr>
            <p:ph idx="1"/>
          </p:nvPr>
        </p:nvSpPr>
        <p:spPr/>
        <p:txBody>
          <a:bodyPr>
            <a:normAutofit/>
          </a:bodyPr>
          <a:lstStyle/>
          <a:p>
            <a:pPr lvl="0"/>
            <a:r>
              <a:rPr lang="es-ES" dirty="0" smtClean="0"/>
              <a:t>Un conjunto finito de símbolos que pueden ser usados para la construcción de fórmulas.</a:t>
            </a:r>
            <a:endParaRPr lang="es-MX" dirty="0" smtClean="0"/>
          </a:p>
          <a:p>
            <a:pPr lvl="0"/>
            <a:r>
              <a:rPr lang="es-ES" dirty="0" smtClean="0"/>
              <a:t>Una </a:t>
            </a:r>
            <a:r>
              <a:rPr lang="es-ES" u="sng" dirty="0" smtClean="0">
                <a:solidFill>
                  <a:srgbClr val="FFFF00"/>
                </a:solidFill>
                <a:hlinkClick r:id="rId2" tooltip="Gramática"/>
              </a:rPr>
              <a:t>gramática</a:t>
            </a:r>
            <a:r>
              <a:rPr lang="es-ES" dirty="0" smtClean="0"/>
              <a:t>, es decir, un mecanismo para la construcción de fórmulas bien formadas </a:t>
            </a:r>
            <a:r>
              <a:rPr lang="es-ES" dirty="0" smtClean="0">
                <a:solidFill>
                  <a:srgbClr val="FFFF00"/>
                </a:solidFill>
              </a:rPr>
              <a:t>(“</a:t>
            </a:r>
            <a:r>
              <a:rPr lang="es-ES" dirty="0" err="1" smtClean="0">
                <a:solidFill>
                  <a:srgbClr val="FFFF00"/>
                </a:solidFill>
              </a:rPr>
              <a:t>fbf</a:t>
            </a:r>
            <a:r>
              <a:rPr lang="es-ES" dirty="0" smtClean="0">
                <a:solidFill>
                  <a:srgbClr val="FFFF00"/>
                </a:solidFill>
              </a:rPr>
              <a:t>’’). </a:t>
            </a:r>
          </a:p>
          <a:p>
            <a:pPr lvl="0"/>
            <a:r>
              <a:rPr lang="es-ES" dirty="0" smtClean="0"/>
              <a:t>También debe proporcionarse un algoritmo de decisión para conocer si una determinada fórmula es bien formada o no.</a:t>
            </a:r>
            <a:endParaRPr lang="es-MX" dirty="0" smtClean="0"/>
          </a:p>
          <a:p>
            <a:pPr>
              <a:buNone/>
            </a:pP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6</a:t>
            </a:fld>
            <a:endParaRPr lang="es-MX"/>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err="1" smtClean="0"/>
              <a:t>Idempotencia</a:t>
            </a:r>
            <a:r>
              <a:rPr lang="es-MX" dirty="0" smtClean="0"/>
              <a:t> </a:t>
            </a:r>
            <a:endParaRPr lang="es-MX" dirty="0"/>
          </a:p>
        </p:txBody>
      </p:sp>
      <p:sp>
        <p:nvSpPr>
          <p:cNvPr id="3" name="2 Marcador de contenido"/>
          <p:cNvSpPr>
            <a:spLocks noGrp="1"/>
          </p:cNvSpPr>
          <p:nvPr>
            <p:ph idx="1"/>
          </p:nvPr>
        </p:nvSpPr>
        <p:spPr/>
        <p:txBody>
          <a:bodyPr/>
          <a:lstStyle/>
          <a:p>
            <a:r>
              <a:rPr lang="es-MX" dirty="0" smtClean="0"/>
              <a:t>T3  </a:t>
            </a:r>
            <a:r>
              <a:rPr lang="es-MX" dirty="0" err="1" smtClean="0"/>
              <a:t>Cn</a:t>
            </a:r>
            <a:r>
              <a:rPr lang="es-MX" dirty="0" smtClean="0"/>
              <a:t> (</a:t>
            </a:r>
            <a:r>
              <a:rPr lang="es-MX" dirty="0" err="1" smtClean="0"/>
              <a:t>Cn</a:t>
            </a:r>
            <a:r>
              <a:rPr lang="es-MX" dirty="0" smtClean="0"/>
              <a:t>(X)) ⊆  </a:t>
            </a:r>
            <a:r>
              <a:rPr lang="es-MX" dirty="0" err="1" smtClean="0"/>
              <a:t>Cn</a:t>
            </a:r>
            <a:r>
              <a:rPr lang="es-MX" dirty="0" smtClean="0"/>
              <a:t>(X)</a:t>
            </a:r>
          </a:p>
          <a:p>
            <a:endParaRPr lang="es-MX" dirty="0" smtClean="0"/>
          </a:p>
          <a:p>
            <a:r>
              <a:rPr lang="es-MX" dirty="0" smtClean="0"/>
              <a:t>El conjunto formado por las consecuencias de las consecuencias de un conjunto de fórmulas X es igual o está incluido en el conjunto de las consecuencias de X</a:t>
            </a:r>
          </a:p>
          <a:p>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60</a:t>
            </a:fld>
            <a:endParaRPr lang="es-MX"/>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Compacidad </a:t>
            </a:r>
            <a:endParaRPr lang="es-MX" dirty="0"/>
          </a:p>
        </p:txBody>
      </p:sp>
      <p:sp>
        <p:nvSpPr>
          <p:cNvPr id="3" name="2 Marcador de contenido"/>
          <p:cNvSpPr>
            <a:spLocks noGrp="1"/>
          </p:cNvSpPr>
          <p:nvPr>
            <p:ph idx="1"/>
          </p:nvPr>
        </p:nvSpPr>
        <p:spPr/>
        <p:txBody>
          <a:bodyPr/>
          <a:lstStyle/>
          <a:p>
            <a:r>
              <a:rPr lang="es-MX" dirty="0" smtClean="0"/>
              <a:t>T4 </a:t>
            </a:r>
            <a:r>
              <a:rPr lang="es-MX" dirty="0" err="1" smtClean="0"/>
              <a:t>Cn</a:t>
            </a:r>
            <a:r>
              <a:rPr lang="es-MX" dirty="0" smtClean="0"/>
              <a:t>(X) = U    </a:t>
            </a:r>
            <a:r>
              <a:rPr lang="es-MX" dirty="0" err="1" smtClean="0"/>
              <a:t>Cn</a:t>
            </a:r>
            <a:r>
              <a:rPr lang="es-MX" dirty="0" smtClean="0"/>
              <a:t>(Y)/Y es finito y </a:t>
            </a:r>
            <a:r>
              <a:rPr lang="es-MX" dirty="0" err="1" smtClean="0"/>
              <a:t>Y</a:t>
            </a:r>
            <a:r>
              <a:rPr lang="es-MX" dirty="0" smtClean="0"/>
              <a:t> ⊆  X  </a:t>
            </a:r>
          </a:p>
          <a:p>
            <a:endParaRPr lang="es-MX" dirty="0" smtClean="0"/>
          </a:p>
          <a:p>
            <a:r>
              <a:rPr lang="es-MX" dirty="0" smtClean="0"/>
              <a:t>Intuitivamente este axioma dice que, dado el conjunto X de las fórmulas de un cálculo, existe al menos un subconjunto finito Y de X, tal que el conjunto de las consecuencias de Y es igual a X</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61</a:t>
            </a:fld>
            <a:endParaRPr lang="es-MX"/>
          </a:p>
        </p:txBody>
      </p:sp>
      <p:sp>
        <p:nvSpPr>
          <p:cNvPr id="7" name="6 Abrir llave"/>
          <p:cNvSpPr/>
          <p:nvPr/>
        </p:nvSpPr>
        <p:spPr>
          <a:xfrm>
            <a:off x="3428992" y="1857364"/>
            <a:ext cx="214314" cy="35719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8" name="7 Cerrar llave"/>
          <p:cNvSpPr/>
          <p:nvPr/>
        </p:nvSpPr>
        <p:spPr>
          <a:xfrm>
            <a:off x="7500958" y="1857364"/>
            <a:ext cx="142876" cy="35719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Sustitución uniforme</a:t>
            </a:r>
            <a:endParaRPr lang="es-MX" dirty="0"/>
          </a:p>
        </p:txBody>
      </p:sp>
      <p:sp>
        <p:nvSpPr>
          <p:cNvPr id="3" name="2 Marcador de contenido"/>
          <p:cNvSpPr>
            <a:spLocks noGrp="1"/>
          </p:cNvSpPr>
          <p:nvPr>
            <p:ph idx="1"/>
          </p:nvPr>
        </p:nvSpPr>
        <p:spPr/>
        <p:txBody>
          <a:bodyPr/>
          <a:lstStyle/>
          <a:p>
            <a:pPr>
              <a:buNone/>
            </a:pPr>
            <a:r>
              <a:rPr lang="es-MX" dirty="0" smtClean="0"/>
              <a:t>T5 </a:t>
            </a:r>
            <a:r>
              <a:rPr lang="es-MX" dirty="0" err="1" smtClean="0"/>
              <a:t>Cn</a:t>
            </a:r>
            <a:r>
              <a:rPr lang="es-MX" dirty="0" smtClean="0"/>
              <a:t>(X) ⊆ </a:t>
            </a:r>
            <a:r>
              <a:rPr lang="es-MX" dirty="0" err="1" smtClean="0"/>
              <a:t>Cn</a:t>
            </a:r>
            <a:r>
              <a:rPr lang="es-MX" dirty="0" smtClean="0"/>
              <a:t>(Sb(X))</a:t>
            </a:r>
          </a:p>
          <a:p>
            <a:pPr>
              <a:buNone/>
            </a:pPr>
            <a:r>
              <a:rPr lang="es-MX" dirty="0" smtClean="0"/>
              <a:t>Si una fórmula cualquiera A se reemplaza una fórmula atómica a por otra fórmula cualquiera B en todos los lugares en </a:t>
            </a:r>
            <a:r>
              <a:rPr lang="es-MX" dirty="0" err="1" smtClean="0"/>
              <a:t>loque</a:t>
            </a:r>
            <a:r>
              <a:rPr lang="es-MX" dirty="0" smtClean="0"/>
              <a:t> aparece a, entonces, A resulta equivalente a S</a:t>
            </a:r>
            <a:r>
              <a:rPr lang="el-GR" sz="1800" dirty="0" smtClean="0"/>
              <a:t>α</a:t>
            </a:r>
            <a:r>
              <a:rPr lang="es-MX" dirty="0" smtClean="0"/>
              <a:t>/</a:t>
            </a:r>
            <a:r>
              <a:rPr lang="es-MX" sz="1800" dirty="0" smtClean="0"/>
              <a:t>B</a:t>
            </a:r>
            <a:r>
              <a:rPr lang="es-MX" sz="3200" dirty="0" smtClean="0"/>
              <a:t>A</a:t>
            </a:r>
            <a:endParaRPr lang="es-MX" sz="3200"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62</a:t>
            </a:fld>
            <a:endParaRPr lang="es-MX"/>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Paradojas de la implicación</a:t>
            </a:r>
            <a:endParaRPr lang="es-MX" dirty="0"/>
          </a:p>
        </p:txBody>
      </p:sp>
      <p:sp>
        <p:nvSpPr>
          <p:cNvPr id="3" name="2 Marcador de contenido"/>
          <p:cNvSpPr>
            <a:spLocks noGrp="1"/>
          </p:cNvSpPr>
          <p:nvPr>
            <p:ph idx="1"/>
          </p:nvPr>
        </p:nvSpPr>
        <p:spPr>
          <a:xfrm>
            <a:off x="914400" y="1428736"/>
            <a:ext cx="7772400" cy="4926824"/>
          </a:xfrm>
        </p:spPr>
        <p:txBody>
          <a:bodyPr>
            <a:normAutofit lnSpcReduction="10000"/>
          </a:bodyPr>
          <a:lstStyle/>
          <a:p>
            <a:r>
              <a:rPr lang="es-MX" dirty="0" smtClean="0"/>
              <a:t>i) ⊢ A </a:t>
            </a:r>
            <a:r>
              <a:rPr lang="es-MX" dirty="0" smtClean="0">
                <a:sym typeface="Wingdings" pitchFamily="2" charset="2"/>
              </a:rPr>
              <a:t> (B  A)</a:t>
            </a:r>
          </a:p>
          <a:p>
            <a:r>
              <a:rPr lang="es-MX" dirty="0" err="1" smtClean="0"/>
              <a:t>ii</a:t>
            </a:r>
            <a:r>
              <a:rPr lang="es-MX" dirty="0" smtClean="0"/>
              <a:t>) ⊢ - A </a:t>
            </a:r>
            <a:r>
              <a:rPr lang="es-MX" dirty="0" smtClean="0">
                <a:sym typeface="Wingdings" pitchFamily="2" charset="2"/>
              </a:rPr>
              <a:t> (A  B)</a:t>
            </a:r>
          </a:p>
          <a:p>
            <a:pPr>
              <a:buNone/>
            </a:pPr>
            <a:r>
              <a:rPr lang="es-MX" dirty="0" smtClean="0">
                <a:sym typeface="Wingdings" pitchFamily="2" charset="2"/>
              </a:rPr>
              <a:t>    Son dos propiedades extrañas del condicional material: </a:t>
            </a:r>
            <a:r>
              <a:rPr lang="es-MX" b="1" dirty="0" smtClean="0">
                <a:solidFill>
                  <a:srgbClr val="FFFF00"/>
                </a:solidFill>
                <a:sym typeface="Wingdings" pitchFamily="2" charset="2"/>
              </a:rPr>
              <a:t>*</a:t>
            </a:r>
            <a:r>
              <a:rPr lang="es-MX" dirty="0" smtClean="0">
                <a:sym typeface="Wingdings" pitchFamily="2" charset="2"/>
              </a:rPr>
              <a:t> una proposición verdadera es implicada por cualquier proposición y </a:t>
            </a:r>
            <a:r>
              <a:rPr lang="es-MX" b="1" dirty="0" smtClean="0">
                <a:solidFill>
                  <a:srgbClr val="FFFF00"/>
                </a:solidFill>
                <a:sym typeface="Wingdings" pitchFamily="2" charset="2"/>
              </a:rPr>
              <a:t>** </a:t>
            </a:r>
            <a:r>
              <a:rPr lang="es-MX" dirty="0" smtClean="0">
                <a:sym typeface="Wingdings" pitchFamily="2" charset="2"/>
              </a:rPr>
              <a:t>una proposición falsa implica cualquier otra. De i y </a:t>
            </a:r>
            <a:r>
              <a:rPr lang="es-MX" dirty="0" err="1" smtClean="0">
                <a:sym typeface="Wingdings" pitchFamily="2" charset="2"/>
              </a:rPr>
              <a:t>ii</a:t>
            </a:r>
            <a:r>
              <a:rPr lang="es-MX" dirty="0" smtClean="0">
                <a:sym typeface="Wingdings" pitchFamily="2" charset="2"/>
              </a:rPr>
              <a:t> se deriva</a:t>
            </a:r>
          </a:p>
          <a:p>
            <a:pPr>
              <a:buNone/>
            </a:pPr>
            <a:r>
              <a:rPr lang="es-MX" dirty="0" err="1" smtClean="0"/>
              <a:t>iii</a:t>
            </a:r>
            <a:r>
              <a:rPr lang="es-MX" dirty="0" smtClean="0"/>
              <a:t>) ⊢ (A </a:t>
            </a:r>
            <a:r>
              <a:rPr lang="es-MX" dirty="0" smtClean="0">
                <a:sym typeface="Wingdings" pitchFamily="2" charset="2"/>
              </a:rPr>
              <a:t> B) v (B  A)</a:t>
            </a:r>
          </a:p>
          <a:p>
            <a:pPr>
              <a:buNone/>
            </a:pPr>
            <a:r>
              <a:rPr lang="es-MX" dirty="0" smtClean="0">
                <a:sym typeface="Wingdings" pitchFamily="2" charset="2"/>
              </a:rPr>
              <a:t> (la primera implica la segunda o la segunda implica la primera)</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63</a:t>
            </a:fld>
            <a:endParaRPr lang="es-MX"/>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Paradojas de la implicación</a:t>
            </a:r>
            <a:endParaRPr lang="es-MX" dirty="0"/>
          </a:p>
        </p:txBody>
      </p:sp>
      <p:sp>
        <p:nvSpPr>
          <p:cNvPr id="3" name="2 Marcador de contenido"/>
          <p:cNvSpPr>
            <a:spLocks noGrp="1"/>
          </p:cNvSpPr>
          <p:nvPr>
            <p:ph idx="1"/>
          </p:nvPr>
        </p:nvSpPr>
        <p:spPr/>
        <p:txBody>
          <a:bodyPr/>
          <a:lstStyle/>
          <a:p>
            <a:r>
              <a:rPr lang="es-MX" dirty="0" err="1" smtClean="0"/>
              <a:t>iii</a:t>
            </a:r>
            <a:r>
              <a:rPr lang="es-MX" dirty="0" smtClean="0"/>
              <a:t> es teorema si el signo representa la implicación material. Si por el contrario, el signo </a:t>
            </a:r>
            <a:r>
              <a:rPr lang="es-MX" dirty="0" smtClean="0">
                <a:sym typeface="Wingdings" pitchFamily="2" charset="2"/>
              </a:rPr>
              <a:t> se leyera como </a:t>
            </a:r>
            <a:r>
              <a:rPr lang="es-MX" i="1" u="sng" dirty="0" err="1" smtClean="0">
                <a:solidFill>
                  <a:srgbClr val="FFFF00"/>
                </a:solidFill>
                <a:sym typeface="Wingdings" pitchFamily="2" charset="2"/>
              </a:rPr>
              <a:t>entailment</a:t>
            </a:r>
            <a:r>
              <a:rPr lang="es-MX" i="1" u="sng" dirty="0" smtClean="0">
                <a:solidFill>
                  <a:srgbClr val="FFFF00"/>
                </a:solidFill>
                <a:sym typeface="Wingdings" pitchFamily="2" charset="2"/>
              </a:rPr>
              <a:t> </a:t>
            </a:r>
            <a:r>
              <a:rPr lang="es-MX" dirty="0" smtClean="0">
                <a:sym typeface="Wingdings" pitchFamily="2" charset="2"/>
              </a:rPr>
              <a:t>(implicación lógica), tal resultado</a:t>
            </a:r>
            <a:r>
              <a:rPr lang="es-MX" dirty="0" smtClean="0"/>
              <a:t> sería falso, puesto que no es cierto que </a:t>
            </a:r>
            <a:r>
              <a:rPr lang="es-MX" dirty="0" err="1" smtClean="0"/>
              <a:t>que</a:t>
            </a:r>
            <a:r>
              <a:rPr lang="es-MX" dirty="0" smtClean="0"/>
              <a:t> dadas dos fórmulas cualesquiera la primera implica a la segunda o la segunda implica lógicamente a la primera</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64</a:t>
            </a:fld>
            <a:endParaRPr lang="es-MX"/>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Paradojas de la implicación</a:t>
            </a:r>
            <a:endParaRPr lang="es-MX" dirty="0"/>
          </a:p>
        </p:txBody>
      </p:sp>
      <p:sp>
        <p:nvSpPr>
          <p:cNvPr id="3" name="2 Marcador de contenido"/>
          <p:cNvSpPr>
            <a:spLocks noGrp="1"/>
          </p:cNvSpPr>
          <p:nvPr>
            <p:ph idx="1"/>
          </p:nvPr>
        </p:nvSpPr>
        <p:spPr/>
        <p:txBody>
          <a:bodyPr/>
          <a:lstStyle/>
          <a:p>
            <a:pPr>
              <a:buNone/>
            </a:pPr>
            <a:r>
              <a:rPr lang="es-MX" dirty="0" smtClean="0"/>
              <a:t>C. I. Lewis atribuye esta ambigüedad al significado que BR atribuía a la implicación material y propone un nuevo tipo de implicación llamada implicación estricta </a:t>
            </a:r>
          </a:p>
          <a:p>
            <a:pPr>
              <a:buNone/>
            </a:pPr>
            <a:endParaRPr lang="es-MX" dirty="0" smtClean="0"/>
          </a:p>
          <a:p>
            <a:pPr>
              <a:buNone/>
            </a:pPr>
            <a:r>
              <a:rPr lang="es-MX" sz="6000" dirty="0" smtClean="0"/>
              <a:t>                    </a:t>
            </a:r>
            <a:r>
              <a:rPr lang="es-MX" sz="6000" dirty="0" smtClean="0">
                <a:solidFill>
                  <a:srgbClr val="FFFF00"/>
                </a:solidFill>
              </a:rPr>
              <a:t>⇒ </a:t>
            </a:r>
          </a:p>
          <a:p>
            <a:pPr>
              <a:buNone/>
            </a:pP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65</a:t>
            </a:fld>
            <a:endParaRPr lang="es-MX"/>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Implicación estricta</a:t>
            </a:r>
            <a:endParaRPr lang="es-MX" dirty="0"/>
          </a:p>
        </p:txBody>
      </p:sp>
      <p:sp>
        <p:nvSpPr>
          <p:cNvPr id="3" name="2 Marcador de contenido"/>
          <p:cNvSpPr>
            <a:spLocks noGrp="1"/>
          </p:cNvSpPr>
          <p:nvPr>
            <p:ph idx="1"/>
          </p:nvPr>
        </p:nvSpPr>
        <p:spPr/>
        <p:txBody>
          <a:bodyPr/>
          <a:lstStyle/>
          <a:p>
            <a:pPr>
              <a:buNone/>
            </a:pPr>
            <a:r>
              <a:rPr lang="es-MX" dirty="0" smtClean="0"/>
              <a:t>Debe leerse como A implica estrictamente </a:t>
            </a:r>
            <a:r>
              <a:rPr lang="es-MX" smtClean="0"/>
              <a:t>a </a:t>
            </a:r>
          </a:p>
          <a:p>
            <a:pPr>
              <a:buNone/>
            </a:pPr>
            <a:r>
              <a:rPr lang="es-MX" smtClean="0"/>
              <a:t>B </a:t>
            </a:r>
            <a:r>
              <a:rPr lang="es-MX" dirty="0" smtClean="0"/>
              <a:t>o B se deduce lógicamente de A. </a:t>
            </a:r>
          </a:p>
          <a:p>
            <a:pPr>
              <a:buNone/>
            </a:pPr>
            <a:r>
              <a:rPr lang="es-MX" dirty="0" smtClean="0"/>
              <a:t>                                             A </a:t>
            </a:r>
            <a:r>
              <a:rPr lang="es-MX" sz="3200" dirty="0" smtClean="0"/>
              <a:t> ⇒ B</a:t>
            </a:r>
            <a:endParaRPr lang="es-MX" dirty="0" smtClean="0"/>
          </a:p>
          <a:p>
            <a:pPr>
              <a:buNone/>
            </a:pPr>
            <a:r>
              <a:rPr lang="es-MX" dirty="0" smtClean="0"/>
              <a:t>Es el llamado sentido fuerte de la implicación.</a:t>
            </a:r>
          </a:p>
          <a:p>
            <a:pPr marL="582930" indent="-514350">
              <a:buAutoNum type="arabicParenR"/>
            </a:pPr>
            <a:r>
              <a:rPr lang="es-MX" dirty="0" smtClean="0"/>
              <a:t>Cuando las premisas implican estrictamente la conclusión</a:t>
            </a:r>
          </a:p>
          <a:p>
            <a:pPr marL="582930" indent="-514350">
              <a:buAutoNum type="arabicParenR"/>
            </a:pPr>
            <a:r>
              <a:rPr lang="es-MX" dirty="0" smtClean="0"/>
              <a:t>Cuando no es posible que las premisas sean verdaderas y la conclusión falsa</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66</a:t>
            </a:fld>
            <a:endParaRPr lang="es-MX"/>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914400" y="500042"/>
            <a:ext cx="7772400" cy="5855518"/>
          </a:xfrm>
        </p:spPr>
        <p:txBody>
          <a:bodyPr/>
          <a:lstStyle/>
          <a:p>
            <a:pPr>
              <a:buNone/>
            </a:pPr>
            <a:endParaRPr lang="es-MX" dirty="0" smtClean="0"/>
          </a:p>
          <a:p>
            <a:pPr algn="ctr">
              <a:buNone/>
            </a:pPr>
            <a:r>
              <a:rPr lang="es-MX" sz="6600" dirty="0" smtClean="0">
                <a:solidFill>
                  <a:srgbClr val="FFFF00"/>
                </a:solidFill>
              </a:rPr>
              <a:t>Fin</a:t>
            </a:r>
          </a:p>
          <a:p>
            <a:pPr algn="ctr">
              <a:buNone/>
            </a:pPr>
            <a:r>
              <a:rPr lang="es-MX" sz="6600" dirty="0" err="1" smtClean="0">
                <a:solidFill>
                  <a:srgbClr val="FFFF00"/>
                </a:solidFill>
              </a:rPr>
              <a:t>The</a:t>
            </a:r>
            <a:r>
              <a:rPr lang="es-MX" sz="6600" dirty="0" smtClean="0">
                <a:solidFill>
                  <a:srgbClr val="FFFF00"/>
                </a:solidFill>
              </a:rPr>
              <a:t> </a:t>
            </a:r>
            <a:r>
              <a:rPr lang="es-MX" sz="6600" dirty="0" err="1" smtClean="0">
                <a:solidFill>
                  <a:srgbClr val="FFFF00"/>
                </a:solidFill>
              </a:rPr>
              <a:t>End</a:t>
            </a:r>
            <a:r>
              <a:rPr lang="es-MX" sz="6600" dirty="0" smtClean="0">
                <a:solidFill>
                  <a:srgbClr val="FFFF00"/>
                </a:solidFill>
              </a:rPr>
              <a:t> </a:t>
            </a:r>
          </a:p>
          <a:p>
            <a:pPr algn="ctr">
              <a:buNone/>
            </a:pPr>
            <a:r>
              <a:rPr lang="ja-JP" altLang="es-MX" sz="6600" smtClean="0">
                <a:solidFill>
                  <a:srgbClr val="FFFF00"/>
                </a:solidFill>
              </a:rPr>
              <a:t>末端</a:t>
            </a:r>
            <a:r>
              <a:rPr lang="es-MX" sz="6600" dirty="0" smtClean="0">
                <a:solidFill>
                  <a:srgbClr val="FFFF00"/>
                </a:solidFill>
              </a:rPr>
              <a:t> </a:t>
            </a:r>
          </a:p>
          <a:p>
            <a:pPr algn="ctr">
              <a:buNone/>
            </a:pPr>
            <a:r>
              <a:rPr lang="es-MX" sz="6600" dirty="0" err="1" smtClean="0">
                <a:solidFill>
                  <a:srgbClr val="FFFF00"/>
                </a:solidFill>
              </a:rPr>
              <a:t>l'extrémité</a:t>
            </a:r>
            <a:endParaRPr lang="es-MX" sz="6600" dirty="0">
              <a:solidFill>
                <a:srgbClr val="FFFF00"/>
              </a:solidFill>
            </a:endParaRPr>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67</a:t>
            </a:fld>
            <a:endParaRPr lang="es-MX"/>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914400" y="428604"/>
            <a:ext cx="7772400" cy="5926956"/>
          </a:xfrm>
        </p:spPr>
        <p:txBody>
          <a:bodyPr>
            <a:normAutofit/>
          </a:bodyPr>
          <a:lstStyle/>
          <a:p>
            <a:pPr lvl="0"/>
            <a:r>
              <a:rPr lang="es-ES" dirty="0" smtClean="0"/>
              <a:t>Un conjunto de axiomas que deben ser fórmulas ‘’</a:t>
            </a:r>
            <a:r>
              <a:rPr lang="es-ES" dirty="0" err="1" smtClean="0"/>
              <a:t>fbf</a:t>
            </a:r>
            <a:r>
              <a:rPr lang="es-ES" dirty="0" smtClean="0"/>
              <a:t>’’.</a:t>
            </a:r>
            <a:endParaRPr lang="es-MX" dirty="0" smtClean="0"/>
          </a:p>
          <a:p>
            <a:pPr lvl="0"/>
            <a:r>
              <a:rPr lang="es-ES" dirty="0" smtClean="0"/>
              <a:t>Un conjunto de </a:t>
            </a:r>
            <a:r>
              <a:rPr lang="es-ES" u="sng" dirty="0" smtClean="0">
                <a:hlinkClick r:id="rId2" tooltip="Reglas de inferencia (aún no redactado)"/>
              </a:rPr>
              <a:t>reglas de inferencia</a:t>
            </a:r>
            <a:r>
              <a:rPr lang="es-ES" dirty="0" smtClean="0"/>
              <a:t>.</a:t>
            </a:r>
            <a:endParaRPr lang="es-MX" dirty="0" smtClean="0"/>
          </a:p>
          <a:p>
            <a:pPr lvl="0"/>
            <a:r>
              <a:rPr lang="es-ES" dirty="0" smtClean="0"/>
              <a:t>Un conjunto de </a:t>
            </a:r>
            <a:r>
              <a:rPr lang="es-ES" u="sng" dirty="0" smtClean="0">
                <a:hlinkClick r:id="rId3" tooltip="Teorema"/>
              </a:rPr>
              <a:t>teoremas</a:t>
            </a:r>
            <a:r>
              <a:rPr lang="es-ES" dirty="0" smtClean="0"/>
              <a:t>. Este conjunto incluye todos los axiomas, más todas las ‘’</a:t>
            </a:r>
            <a:r>
              <a:rPr lang="es-ES" dirty="0" err="1" smtClean="0"/>
              <a:t>fbf</a:t>
            </a:r>
            <a:r>
              <a:rPr lang="es-ES" dirty="0" smtClean="0"/>
              <a:t>’’ que pueden ser derivadas de los axiomas o de otros teoremas por medio de las reglas de inferencia. La gramática no necesariamente garantiza la </a:t>
            </a:r>
            <a:r>
              <a:rPr lang="es-ES" dirty="0" err="1" smtClean="0"/>
              <a:t>decidibilidad</a:t>
            </a:r>
            <a:r>
              <a:rPr lang="es-ES" dirty="0" smtClean="0"/>
              <a:t> de si una fórmula es </a:t>
            </a:r>
            <a:r>
              <a:rPr lang="es-ES" u="sng" dirty="0" smtClean="0">
                <a:hlinkClick r:id="rId3" tooltip="Teorema"/>
              </a:rPr>
              <a:t>teorema</a:t>
            </a:r>
            <a:r>
              <a:rPr lang="es-ES" dirty="0" smtClean="0"/>
              <a:t> o no.</a:t>
            </a:r>
            <a:endParaRPr lang="es-MX" dirty="0" smtClean="0"/>
          </a:p>
          <a:p>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7</a:t>
            </a:fld>
            <a:endParaRPr lang="es-MX"/>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Sistema de PEANO</a:t>
            </a:r>
            <a:endParaRPr lang="es-MX" dirty="0"/>
          </a:p>
        </p:txBody>
      </p:sp>
      <p:sp>
        <p:nvSpPr>
          <p:cNvPr id="3" name="2 Marcador de contenido"/>
          <p:cNvSpPr>
            <a:spLocks noGrp="1"/>
          </p:cNvSpPr>
          <p:nvPr>
            <p:ph idx="1"/>
          </p:nvPr>
        </p:nvSpPr>
        <p:spPr>
          <a:xfrm>
            <a:off x="1285852" y="1571612"/>
            <a:ext cx="6858048" cy="4783948"/>
          </a:xfrm>
        </p:spPr>
        <p:txBody>
          <a:bodyPr/>
          <a:lstStyle/>
          <a:p>
            <a:r>
              <a:rPr lang="es-ES" dirty="0" smtClean="0"/>
              <a:t>El sistema de </a:t>
            </a:r>
            <a:r>
              <a:rPr lang="es-ES" u="sng" dirty="0" err="1" smtClean="0">
                <a:hlinkClick r:id="rId2" tooltip="Peano"/>
              </a:rPr>
              <a:t>Peano</a:t>
            </a:r>
            <a:r>
              <a:rPr lang="es-ES" dirty="0" smtClean="0"/>
              <a:t> es un sistema de postulados a partir del cual puede deducirse toda la aritmética de los números naturales. Los primitivos de este sistema son los términos "0" (cero), "número" y "sucesor", de los cuales, por ser primitivos no se da definición alguna. </a:t>
            </a:r>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8</a:t>
            </a:fld>
            <a:endParaRPr lang="es-MX"/>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Sistema de </a:t>
            </a:r>
            <a:r>
              <a:rPr lang="es-MX" dirty="0" err="1" smtClean="0"/>
              <a:t>Peano</a:t>
            </a:r>
            <a:endParaRPr lang="es-MX" dirty="0"/>
          </a:p>
        </p:txBody>
      </p:sp>
      <p:sp>
        <p:nvSpPr>
          <p:cNvPr id="3" name="2 Marcador de contenido"/>
          <p:cNvSpPr>
            <a:spLocks noGrp="1"/>
          </p:cNvSpPr>
          <p:nvPr>
            <p:ph idx="1"/>
          </p:nvPr>
        </p:nvSpPr>
        <p:spPr/>
        <p:txBody>
          <a:bodyPr>
            <a:normAutofit fontScale="92500" lnSpcReduction="10000"/>
          </a:bodyPr>
          <a:lstStyle/>
          <a:p>
            <a:pPr lvl="0"/>
            <a:r>
              <a:rPr lang="es-ES" dirty="0" smtClean="0">
                <a:solidFill>
                  <a:schemeClr val="accent3"/>
                </a:solidFill>
              </a:rPr>
              <a:t>P1 0 es un número.</a:t>
            </a:r>
            <a:endParaRPr lang="es-MX" dirty="0" smtClean="0">
              <a:solidFill>
                <a:schemeClr val="accent3"/>
              </a:solidFill>
            </a:endParaRPr>
          </a:p>
          <a:p>
            <a:pPr lvl="0"/>
            <a:r>
              <a:rPr lang="es-ES" dirty="0" smtClean="0">
                <a:solidFill>
                  <a:schemeClr val="accent3"/>
                </a:solidFill>
              </a:rPr>
              <a:t>P2 El sucesor de un número es siempre un número.</a:t>
            </a:r>
            <a:endParaRPr lang="es-MX" dirty="0" smtClean="0">
              <a:solidFill>
                <a:schemeClr val="accent3"/>
              </a:solidFill>
            </a:endParaRPr>
          </a:p>
          <a:p>
            <a:pPr lvl="0"/>
            <a:r>
              <a:rPr lang="es-ES" dirty="0" smtClean="0">
                <a:solidFill>
                  <a:schemeClr val="accent3"/>
                </a:solidFill>
              </a:rPr>
              <a:t>P3 Dos números nunca tienen el mismo sucesor.</a:t>
            </a:r>
            <a:endParaRPr lang="es-MX" dirty="0" smtClean="0">
              <a:solidFill>
                <a:schemeClr val="accent3"/>
              </a:solidFill>
            </a:endParaRPr>
          </a:p>
          <a:p>
            <a:pPr lvl="0"/>
            <a:r>
              <a:rPr lang="es-ES" dirty="0" smtClean="0">
                <a:solidFill>
                  <a:schemeClr val="accent3"/>
                </a:solidFill>
              </a:rPr>
              <a:t>P4 0 no es el sucesor de número alguno.</a:t>
            </a:r>
            <a:endParaRPr lang="es-MX" dirty="0" smtClean="0">
              <a:solidFill>
                <a:schemeClr val="accent3"/>
              </a:solidFill>
            </a:endParaRPr>
          </a:p>
          <a:p>
            <a:pPr lvl="0"/>
            <a:r>
              <a:rPr lang="es-ES" dirty="0" smtClean="0">
                <a:solidFill>
                  <a:schemeClr val="accent3"/>
                </a:solidFill>
              </a:rPr>
              <a:t>P5 Si P es una propiedad tal que (a) cero tiene la propiedad P, y (b) siempre que un número </a:t>
            </a:r>
            <a:r>
              <a:rPr lang="es-ES" b="1" dirty="0" smtClean="0">
                <a:solidFill>
                  <a:schemeClr val="accent3"/>
                </a:solidFill>
              </a:rPr>
              <a:t>n</a:t>
            </a:r>
            <a:r>
              <a:rPr lang="es-ES" dirty="0" smtClean="0">
                <a:solidFill>
                  <a:schemeClr val="accent3"/>
                </a:solidFill>
              </a:rPr>
              <a:t> tenga la propiedad P el sucesor de </a:t>
            </a:r>
            <a:r>
              <a:rPr lang="es-ES" b="1" dirty="0" smtClean="0">
                <a:solidFill>
                  <a:schemeClr val="accent3"/>
                </a:solidFill>
              </a:rPr>
              <a:t>n</a:t>
            </a:r>
            <a:r>
              <a:rPr lang="es-ES" dirty="0" smtClean="0">
                <a:solidFill>
                  <a:schemeClr val="accent3"/>
                </a:solidFill>
              </a:rPr>
              <a:t> también tendrá la propiedad P, entonces todos los números tendrán la propiedad P.</a:t>
            </a:r>
            <a:endParaRPr lang="es-MX" dirty="0" smtClean="0">
              <a:solidFill>
                <a:schemeClr val="accent3"/>
              </a:solidFill>
            </a:endParaRPr>
          </a:p>
          <a:p>
            <a:endParaRPr lang="es-MX" dirty="0"/>
          </a:p>
        </p:txBody>
      </p:sp>
      <p:sp>
        <p:nvSpPr>
          <p:cNvPr id="4" name="3 Marcador de fecha"/>
          <p:cNvSpPr>
            <a:spLocks noGrp="1"/>
          </p:cNvSpPr>
          <p:nvPr>
            <p:ph type="dt" sz="half" idx="10"/>
          </p:nvPr>
        </p:nvSpPr>
        <p:spPr/>
        <p:txBody>
          <a:bodyPr/>
          <a:lstStyle/>
          <a:p>
            <a:fld id="{0E0B0ED8-314A-4BB7-9E30-E43F5759751E}" type="datetime1">
              <a:rPr lang="es-MX" smtClean="0"/>
              <a:pPr/>
              <a:t>15/08/2013</a:t>
            </a:fld>
            <a:endParaRPr lang="es-MX"/>
          </a:p>
        </p:txBody>
      </p:sp>
      <p:sp>
        <p:nvSpPr>
          <p:cNvPr id="5" name="4 Marcador de pie de página"/>
          <p:cNvSpPr>
            <a:spLocks noGrp="1"/>
          </p:cNvSpPr>
          <p:nvPr>
            <p:ph type="ftr" sz="quarter" idx="11"/>
          </p:nvPr>
        </p:nvSpPr>
        <p:spPr/>
        <p:txBody>
          <a:bodyPr/>
          <a:lstStyle/>
          <a:p>
            <a:r>
              <a:rPr lang="es-MX" smtClean="0"/>
              <a:t>Lógicas no clásicas. Filosofía de la lógica</a:t>
            </a:r>
            <a:endParaRPr lang="es-MX"/>
          </a:p>
        </p:txBody>
      </p:sp>
      <p:sp>
        <p:nvSpPr>
          <p:cNvPr id="6" name="5 Marcador de número de diapositiva"/>
          <p:cNvSpPr>
            <a:spLocks noGrp="1"/>
          </p:cNvSpPr>
          <p:nvPr>
            <p:ph type="sldNum" sz="quarter" idx="12"/>
          </p:nvPr>
        </p:nvSpPr>
        <p:spPr/>
        <p:txBody>
          <a:bodyPr/>
          <a:lstStyle/>
          <a:p>
            <a:fld id="{D7BFAF56-1626-44CB-84E5-FB7842295B74}" type="slidenum">
              <a:rPr lang="es-MX" smtClean="0"/>
              <a:pPr/>
              <a:t>9</a:t>
            </a:fld>
            <a:endParaRPr lang="es-MX"/>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451</TotalTime>
  <Words>3697</Words>
  <Application>Microsoft Office PowerPoint</Application>
  <PresentationFormat>Presentación en pantalla (4:3)</PresentationFormat>
  <Paragraphs>491</Paragraphs>
  <Slides>67</Slides>
  <Notes>0</Notes>
  <HiddenSlides>0</HiddenSlides>
  <MMClips>0</MMClips>
  <ScaleCrop>false</ScaleCrop>
  <HeadingPairs>
    <vt:vector size="4" baseType="variant">
      <vt:variant>
        <vt:lpstr>Tema</vt:lpstr>
      </vt:variant>
      <vt:variant>
        <vt:i4>1</vt:i4>
      </vt:variant>
      <vt:variant>
        <vt:lpstr>Títulos de diapositiva</vt:lpstr>
      </vt:variant>
      <vt:variant>
        <vt:i4>67</vt:i4>
      </vt:variant>
    </vt:vector>
  </HeadingPairs>
  <TitlesOfParts>
    <vt:vector size="68" baseType="lpstr">
      <vt:lpstr>Metro</vt:lpstr>
      <vt:lpstr>METALÓGICA</vt:lpstr>
      <vt:lpstr>METALÓGICA</vt:lpstr>
      <vt:lpstr>Diapositiva 3</vt:lpstr>
      <vt:lpstr>Sistema formal </vt:lpstr>
      <vt:lpstr>SISTEMAS FORMALES</vt:lpstr>
      <vt:lpstr>Un sistema formal matemático consiste en lo siguiente: </vt:lpstr>
      <vt:lpstr>Diapositiva 7</vt:lpstr>
      <vt:lpstr>Sistema de PEANO</vt:lpstr>
      <vt:lpstr>Sistema de Peano</vt:lpstr>
      <vt:lpstr>Definición de suma</vt:lpstr>
      <vt:lpstr>Sistema axiomático  </vt:lpstr>
      <vt:lpstr>Diapositiva 12</vt:lpstr>
      <vt:lpstr>¿Lógica clásica? </vt:lpstr>
      <vt:lpstr>Sistemas axiomáticos</vt:lpstr>
      <vt:lpstr>¿Qué es un sistema lógico?</vt:lpstr>
      <vt:lpstr>Todo lenguaje formal consta de</vt:lpstr>
      <vt:lpstr>Teorema </vt:lpstr>
      <vt:lpstr>Cálculo </vt:lpstr>
      <vt:lpstr>Interpretación de un cálculo</vt:lpstr>
      <vt:lpstr>Condiciones de verdad para cada oración del lenguaje L</vt:lpstr>
      <vt:lpstr>REGLAS DE INFERENCIA</vt:lpstr>
      <vt:lpstr>Diapositiva 22</vt:lpstr>
      <vt:lpstr>¿Preguntas hasta este momento?</vt:lpstr>
      <vt:lpstr>Dos resultados metalógicos</vt:lpstr>
      <vt:lpstr>La lógica en tanto conjunto de verdades lógicas</vt:lpstr>
      <vt:lpstr>Axiomas </vt:lpstr>
      <vt:lpstr>Diapositiva 27</vt:lpstr>
      <vt:lpstr>Diapositiva 28</vt:lpstr>
      <vt:lpstr> </vt:lpstr>
      <vt:lpstr>Versión del CN de Gentzen</vt:lpstr>
      <vt:lpstr>Resumen</vt:lpstr>
      <vt:lpstr>Resumen </vt:lpstr>
      <vt:lpstr>Resumen </vt:lpstr>
      <vt:lpstr>Criterio de divergencia lógica</vt:lpstr>
      <vt:lpstr>SÍMBOLOS ESPECIALES</vt:lpstr>
      <vt:lpstr>Dados dos sistemas lógicos S1 y S 2 (donde cualquiera de ellos puede ser la LC, se dice que: </vt:lpstr>
      <vt:lpstr>S2 es una variante de S1 sii</vt:lpstr>
      <vt:lpstr>Diapositiva 38</vt:lpstr>
      <vt:lpstr>S2 es una lógica divergente de S1 sii</vt:lpstr>
      <vt:lpstr>Diapositiva 40</vt:lpstr>
      <vt:lpstr>Ejemplos </vt:lpstr>
      <vt:lpstr>Noción de consecuencia en la LC</vt:lpstr>
      <vt:lpstr>Enfoque sintáctico</vt:lpstr>
      <vt:lpstr>Reflexividad generalizada</vt:lpstr>
      <vt:lpstr>Dudas de un intercambiado con la UNAM</vt:lpstr>
      <vt:lpstr>Diapositiva 46</vt:lpstr>
      <vt:lpstr>Monotonía </vt:lpstr>
      <vt:lpstr>Corte </vt:lpstr>
      <vt:lpstr>Tarski  y la consecuencia lógica semántica</vt:lpstr>
      <vt:lpstr>Sus contrapartidas semánticas</vt:lpstr>
      <vt:lpstr>¿ PREGUNTAS ?</vt:lpstr>
      <vt:lpstr>PARA QUIENES HAN ACUMULADO FALTAS.</vt:lpstr>
      <vt:lpstr>Consecuencia lógica abstracta</vt:lpstr>
      <vt:lpstr>Formulación metalingüística del concepto de consecuencia abstracta.</vt:lpstr>
      <vt:lpstr>Intenciones de Tarski</vt:lpstr>
      <vt:lpstr>Intenciones de Tarski</vt:lpstr>
      <vt:lpstr>Características</vt:lpstr>
      <vt:lpstr>Inclusión </vt:lpstr>
      <vt:lpstr>Monotonía </vt:lpstr>
      <vt:lpstr>Idempotencia </vt:lpstr>
      <vt:lpstr>Compacidad </vt:lpstr>
      <vt:lpstr>Sustitución uniforme</vt:lpstr>
      <vt:lpstr>Paradojas de la implicación</vt:lpstr>
      <vt:lpstr>Paradojas de la implicación</vt:lpstr>
      <vt:lpstr>Paradojas de la implicación</vt:lpstr>
      <vt:lpstr>Implicación estricta</vt:lpstr>
      <vt:lpstr>Diapositiva 67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METALÓGICA</dc:title>
  <dc:creator>Lic Rafael Soto</dc:creator>
  <cp:lastModifiedBy>Lic Rafael Soto B</cp:lastModifiedBy>
  <cp:revision>34</cp:revision>
  <dcterms:created xsi:type="dcterms:W3CDTF">2010-02-12T17:47:57Z</dcterms:created>
  <dcterms:modified xsi:type="dcterms:W3CDTF">2013-08-16T02:34:58Z</dcterms:modified>
</cp:coreProperties>
</file>